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theme/themeOverride1.xml" ContentType="application/vnd.openxmlformats-officedocument.themeOverride+xml"/>
  <Override PartName="/ppt/charts/chart4.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60" r:id="rId3"/>
  </p:sldIdLst>
  <p:sldSz cx="7021513" cy="10153650"/>
  <p:notesSz cx="6742113" cy="9875838"/>
  <p:defaultTextStyle>
    <a:defPPr>
      <a:defRPr lang="fr-FR"/>
    </a:defPPr>
    <a:lvl1pPr algn="l" defTabSz="981075" rtl="0" fontAlgn="base">
      <a:spcBef>
        <a:spcPct val="0"/>
      </a:spcBef>
      <a:spcAft>
        <a:spcPct val="0"/>
      </a:spcAft>
      <a:defRPr sz="2000" kern="1200">
        <a:solidFill>
          <a:schemeClr val="tx1"/>
        </a:solidFill>
        <a:latin typeface="Arial" charset="0"/>
        <a:ea typeface="+mn-ea"/>
        <a:cs typeface="Arial" charset="0"/>
      </a:defRPr>
    </a:lvl1pPr>
    <a:lvl2pPr marL="490538" indent="-33338" algn="l" defTabSz="981075" rtl="0" fontAlgn="base">
      <a:spcBef>
        <a:spcPct val="0"/>
      </a:spcBef>
      <a:spcAft>
        <a:spcPct val="0"/>
      </a:spcAft>
      <a:defRPr sz="2000" kern="1200">
        <a:solidFill>
          <a:schemeClr val="tx1"/>
        </a:solidFill>
        <a:latin typeface="Arial" charset="0"/>
        <a:ea typeface="+mn-ea"/>
        <a:cs typeface="Arial" charset="0"/>
      </a:defRPr>
    </a:lvl2pPr>
    <a:lvl3pPr marL="981075" indent="-66675" algn="l" defTabSz="981075" rtl="0" fontAlgn="base">
      <a:spcBef>
        <a:spcPct val="0"/>
      </a:spcBef>
      <a:spcAft>
        <a:spcPct val="0"/>
      </a:spcAft>
      <a:defRPr sz="2000" kern="1200">
        <a:solidFill>
          <a:schemeClr val="tx1"/>
        </a:solidFill>
        <a:latin typeface="Arial" charset="0"/>
        <a:ea typeface="+mn-ea"/>
        <a:cs typeface="Arial" charset="0"/>
      </a:defRPr>
    </a:lvl3pPr>
    <a:lvl4pPr marL="1471613" indent="-100013" algn="l" defTabSz="981075" rtl="0" fontAlgn="base">
      <a:spcBef>
        <a:spcPct val="0"/>
      </a:spcBef>
      <a:spcAft>
        <a:spcPct val="0"/>
      </a:spcAft>
      <a:defRPr sz="2000" kern="1200">
        <a:solidFill>
          <a:schemeClr val="tx1"/>
        </a:solidFill>
        <a:latin typeface="Arial" charset="0"/>
        <a:ea typeface="+mn-ea"/>
        <a:cs typeface="Arial" charset="0"/>
      </a:defRPr>
    </a:lvl4pPr>
    <a:lvl5pPr marL="1962150" indent="-133350" algn="l" defTabSz="981075"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t Pluchard" initials="LP" lastIdx="1" clrIdx="0">
    <p:extLst>
      <p:ext uri="{19B8F6BF-5375-455C-9EA6-DF929625EA0E}">
        <p15:presenceInfo xmlns:p15="http://schemas.microsoft.com/office/powerpoint/2012/main" userId="S-1-5-21-786279924-496954299-832331442-21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283751"/>
    <a:srgbClr val="2F5385"/>
    <a:srgbClr val="FCB260"/>
    <a:srgbClr val="E27804"/>
    <a:srgbClr val="FDCF9D"/>
    <a:srgbClr val="FB9321"/>
    <a:srgbClr val="FFD9A7"/>
    <a:srgbClr val="F1F4F5"/>
    <a:srgbClr val="F3F2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07" autoAdjust="0"/>
    <p:restoredTop sz="94660"/>
  </p:normalViewPr>
  <p:slideViewPr>
    <p:cSldViewPr>
      <p:cViewPr>
        <p:scale>
          <a:sx n="150" d="100"/>
          <a:sy n="150" d="100"/>
        </p:scale>
        <p:origin x="828" y="108"/>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211648303370914"/>
          <c:y val="5.0247189556353641E-2"/>
          <c:w val="0.5467454145193501"/>
          <c:h val="0.84378483268621041"/>
        </c:manualLayout>
      </c:layout>
      <c:barChart>
        <c:barDir val="bar"/>
        <c:grouping val="clustered"/>
        <c:varyColors val="0"/>
        <c:ser>
          <c:idx val="0"/>
          <c:order val="0"/>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600" b="0" i="0" u="none" strike="noStrike" kern="1200" baseline="0">
                    <a:solidFill>
                      <a:srgbClr val="002060"/>
                    </a:solidFill>
                    <a:latin typeface="Century Gothic" panose="020B0502020202020204" pitchFamily="34" charset="0"/>
                    <a:ea typeface="+mn-ea"/>
                    <a:cs typeface="Times New Roman" pitchFamily="18" charset="0"/>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FR!$A$1:$A$10</c:f>
              <c:strCache>
                <c:ptCount val="10"/>
                <c:pt idx="0">
                  <c:v>Chine</c:v>
                </c:pt>
                <c:pt idx="1">
                  <c:v>Autre</c:v>
                </c:pt>
                <c:pt idx="2">
                  <c:v>Italie</c:v>
                </c:pt>
                <c:pt idx="3">
                  <c:v>Royaume-Uni</c:v>
                </c:pt>
                <c:pt idx="4">
                  <c:v>Allemagne</c:v>
                </c:pt>
                <c:pt idx="5">
                  <c:v>France</c:v>
                </c:pt>
                <c:pt idx="6">
                  <c:v>Suisse</c:v>
                </c:pt>
                <c:pt idx="7">
                  <c:v>Canada</c:v>
                </c:pt>
                <c:pt idx="8">
                  <c:v>Pays-Bas</c:v>
                </c:pt>
                <c:pt idx="9">
                  <c:v>Etats-Unis</c:v>
                </c:pt>
              </c:strCache>
            </c:strRef>
          </c:cat>
          <c:val>
            <c:numRef>
              <c:f>FR!$B$1:$B$10</c:f>
              <c:numCache>
                <c:formatCode>0.0%</c:formatCode>
                <c:ptCount val="10"/>
                <c:pt idx="0">
                  <c:v>0.02</c:v>
                </c:pt>
                <c:pt idx="1">
                  <c:v>1.2E-2</c:v>
                </c:pt>
                <c:pt idx="2">
                  <c:v>2.1000000000000001E-2</c:v>
                </c:pt>
                <c:pt idx="3">
                  <c:v>2.8000000000000001E-2</c:v>
                </c:pt>
                <c:pt idx="4">
                  <c:v>0.06</c:v>
                </c:pt>
                <c:pt idx="5">
                  <c:v>6.2E-2</c:v>
                </c:pt>
                <c:pt idx="6">
                  <c:v>0.105</c:v>
                </c:pt>
                <c:pt idx="7">
                  <c:v>0.106</c:v>
                </c:pt>
                <c:pt idx="8">
                  <c:v>0.14000000000000001</c:v>
                </c:pt>
                <c:pt idx="9">
                  <c:v>0.44600000000000001</c:v>
                </c:pt>
              </c:numCache>
            </c:numRef>
          </c:val>
          <c:extLst>
            <c:ext xmlns:c16="http://schemas.microsoft.com/office/drawing/2014/chart" uri="{C3380CC4-5D6E-409C-BE32-E72D297353CC}">
              <c16:uniqueId val="{00000000-3C39-453E-BB07-B923BB7BF4C5}"/>
            </c:ext>
          </c:extLst>
        </c:ser>
        <c:dLbls>
          <c:dLblPos val="outEnd"/>
          <c:showLegendKey val="0"/>
          <c:showVal val="1"/>
          <c:showCatName val="0"/>
          <c:showSerName val="0"/>
          <c:showPercent val="0"/>
          <c:showBubbleSize val="0"/>
        </c:dLbls>
        <c:gapWidth val="182"/>
        <c:axId val="974265968"/>
        <c:axId val="974266328"/>
      </c:barChart>
      <c:catAx>
        <c:axId val="974265968"/>
        <c:scaling>
          <c:orientation val="minMax"/>
        </c:scaling>
        <c:delete val="0"/>
        <c:axPos val="l"/>
        <c:numFmt formatCode="General" sourceLinked="1"/>
        <c:majorTickMark val="out"/>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lgn="ctr">
              <a:defRPr lang="en-US" sz="600" b="0" i="0" u="none" strike="noStrike" kern="1200" baseline="0">
                <a:solidFill>
                  <a:srgbClr val="002060"/>
                </a:solidFill>
                <a:latin typeface="Century Gothic" panose="020B0502020202020204" pitchFamily="34" charset="0"/>
                <a:ea typeface="+mn-ea"/>
                <a:cs typeface="Times New Roman" pitchFamily="18" charset="0"/>
              </a:defRPr>
            </a:pPr>
            <a:endParaRPr lang="fr-FR"/>
          </a:p>
        </c:txPr>
        <c:crossAx val="974266328"/>
        <c:crosses val="autoZero"/>
        <c:auto val="1"/>
        <c:lblAlgn val="ctr"/>
        <c:lblOffset val="100"/>
        <c:noMultiLvlLbl val="0"/>
      </c:catAx>
      <c:valAx>
        <c:axId val="974266328"/>
        <c:scaling>
          <c:orientation val="minMax"/>
        </c:scaling>
        <c:delete val="0"/>
        <c:axPos val="b"/>
        <c:numFmt formatCode="0%" sourceLinked="0"/>
        <c:majorTickMark val="out"/>
        <c:minorTickMark val="none"/>
        <c:tickLblPos val="nextTo"/>
        <c:spPr>
          <a:noFill/>
          <a:ln>
            <a:solidFill>
              <a:schemeClr val="bg1">
                <a:lumMod val="50000"/>
              </a:schemeClr>
            </a:solidFill>
          </a:ln>
          <a:effectLst/>
        </c:spPr>
        <c:txPr>
          <a:bodyPr rot="-60000000" spcFirstLastPara="1" vertOverflow="ellipsis" vert="horz" wrap="square" anchor="ctr" anchorCtr="1"/>
          <a:lstStyle/>
          <a:p>
            <a:pPr algn="ctr">
              <a:defRPr lang="en-US" sz="600" b="0" i="0" u="none" strike="noStrike" kern="1200" baseline="0">
                <a:solidFill>
                  <a:srgbClr val="002060"/>
                </a:solidFill>
                <a:latin typeface="Century Gothic" panose="020B0502020202020204" pitchFamily="34" charset="0"/>
                <a:ea typeface="+mn-ea"/>
                <a:cs typeface="Times New Roman" pitchFamily="18" charset="0"/>
              </a:defRPr>
            </a:pPr>
            <a:endParaRPr lang="fr-FR"/>
          </a:p>
        </c:txPr>
        <c:crossAx val="9742659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113920595618873"/>
          <c:y val="5.1027489827375865E-2"/>
          <c:w val="0.46402100079475483"/>
          <c:h val="0.84593050775649603"/>
        </c:manualLayout>
      </c:layout>
      <c:barChart>
        <c:barDir val="bar"/>
        <c:grouping val="clustered"/>
        <c:varyColors val="0"/>
        <c:ser>
          <c:idx val="0"/>
          <c:order val="0"/>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600" b="0" i="0" u="none" strike="noStrike" kern="1200" baseline="0">
                    <a:solidFill>
                      <a:srgbClr val="002060"/>
                    </a:solidFill>
                    <a:latin typeface="Century Gothic" panose="020B0502020202020204" pitchFamily="34" charset="0"/>
                    <a:ea typeface="+mn-ea"/>
                    <a:cs typeface="Times New Roman" pitchFamily="18" charset="0"/>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FR!$D$1:$D$10</c:f>
              <c:strCache>
                <c:ptCount val="10"/>
                <c:pt idx="0">
                  <c:v>Services Publics</c:v>
                </c:pt>
                <c:pt idx="1">
                  <c:v>Immobilier</c:v>
                </c:pt>
                <c:pt idx="2">
                  <c:v>Conso. non cyclique</c:v>
                </c:pt>
                <c:pt idx="3">
                  <c:v>Finance</c:v>
                </c:pt>
                <c:pt idx="4">
                  <c:v>Energie</c:v>
                </c:pt>
                <c:pt idx="5">
                  <c:v>Conso. cyclique</c:v>
                </c:pt>
                <c:pt idx="6">
                  <c:v>Matériaux de base</c:v>
                </c:pt>
                <c:pt idx="7">
                  <c:v>Communications</c:v>
                </c:pt>
                <c:pt idx="8">
                  <c:v>Industriel</c:v>
                </c:pt>
                <c:pt idx="9">
                  <c:v>Technologie</c:v>
                </c:pt>
              </c:strCache>
            </c:strRef>
          </c:cat>
          <c:val>
            <c:numRef>
              <c:f>FR!$E$1:$E$10</c:f>
              <c:numCache>
                <c:formatCode>0.0%</c:formatCode>
                <c:ptCount val="10"/>
                <c:pt idx="0">
                  <c:v>0.01</c:v>
                </c:pt>
                <c:pt idx="1">
                  <c:v>0.01</c:v>
                </c:pt>
                <c:pt idx="2">
                  <c:v>3.5000000000000003E-2</c:v>
                </c:pt>
                <c:pt idx="3">
                  <c:v>4.2000000000000003E-2</c:v>
                </c:pt>
                <c:pt idx="4">
                  <c:v>5.6000000000000001E-2</c:v>
                </c:pt>
                <c:pt idx="5">
                  <c:v>0.111</c:v>
                </c:pt>
                <c:pt idx="6">
                  <c:v>0.111</c:v>
                </c:pt>
                <c:pt idx="7">
                  <c:v>0.17</c:v>
                </c:pt>
                <c:pt idx="8">
                  <c:v>0.192</c:v>
                </c:pt>
                <c:pt idx="9">
                  <c:v>0.28100000000000003</c:v>
                </c:pt>
              </c:numCache>
            </c:numRef>
          </c:val>
          <c:extLst>
            <c:ext xmlns:c16="http://schemas.microsoft.com/office/drawing/2014/chart" uri="{C3380CC4-5D6E-409C-BE32-E72D297353CC}">
              <c16:uniqueId val="{00000000-3083-4E98-BEDF-B8943C2E8148}"/>
            </c:ext>
          </c:extLst>
        </c:ser>
        <c:dLbls>
          <c:showLegendKey val="0"/>
          <c:showVal val="0"/>
          <c:showCatName val="0"/>
          <c:showSerName val="0"/>
          <c:showPercent val="0"/>
          <c:showBubbleSize val="0"/>
        </c:dLbls>
        <c:gapWidth val="182"/>
        <c:axId val="1065715952"/>
        <c:axId val="1065725672"/>
      </c:barChart>
      <c:catAx>
        <c:axId val="1065715952"/>
        <c:scaling>
          <c:orientation val="minMax"/>
        </c:scaling>
        <c:delete val="0"/>
        <c:axPos val="l"/>
        <c:numFmt formatCode="General" sourceLinked="1"/>
        <c:majorTickMark val="out"/>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lang="en-US" sz="600" b="0" i="0" u="none" strike="noStrike" kern="1200" baseline="0">
                <a:solidFill>
                  <a:srgbClr val="002060"/>
                </a:solidFill>
                <a:latin typeface="Century Gothic" panose="020B0502020202020204" pitchFamily="34" charset="0"/>
                <a:ea typeface="+mn-ea"/>
                <a:cs typeface="Times New Roman" pitchFamily="18" charset="0"/>
              </a:defRPr>
            </a:pPr>
            <a:endParaRPr lang="fr-FR"/>
          </a:p>
        </c:txPr>
        <c:crossAx val="1065725672"/>
        <c:crosses val="autoZero"/>
        <c:auto val="1"/>
        <c:lblAlgn val="ctr"/>
        <c:lblOffset val="100"/>
        <c:noMultiLvlLbl val="0"/>
      </c:catAx>
      <c:valAx>
        <c:axId val="1065725672"/>
        <c:scaling>
          <c:orientation val="minMax"/>
        </c:scaling>
        <c:delete val="0"/>
        <c:axPos val="b"/>
        <c:numFmt formatCode="0%" sourceLinked="0"/>
        <c:majorTickMark val="out"/>
        <c:minorTickMark val="none"/>
        <c:tickLblPos val="nextTo"/>
        <c:spPr>
          <a:noFill/>
          <a:ln>
            <a:solidFill>
              <a:schemeClr val="bg1">
                <a:lumMod val="50000"/>
              </a:schemeClr>
            </a:solidFill>
          </a:ln>
          <a:effectLst/>
        </c:spPr>
        <c:txPr>
          <a:bodyPr rot="-60000000" spcFirstLastPara="1" vertOverflow="ellipsis" vert="horz" wrap="square" anchor="ctr" anchorCtr="1"/>
          <a:lstStyle/>
          <a:p>
            <a:pPr algn="ctr">
              <a:defRPr lang="en-US" sz="600" b="0" i="0" u="none" strike="noStrike" kern="1200" baseline="0">
                <a:solidFill>
                  <a:srgbClr val="002060"/>
                </a:solidFill>
                <a:latin typeface="Century Gothic" panose="020B0502020202020204" pitchFamily="34" charset="0"/>
                <a:ea typeface="+mn-ea"/>
                <a:cs typeface="Times New Roman" pitchFamily="18" charset="0"/>
              </a:defRPr>
            </a:pPr>
            <a:endParaRPr lang="fr-FR"/>
          </a:p>
        </c:txPr>
        <c:crossAx val="10657159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lgn="ctr">
        <a:defRPr lang="en-US" sz="600" b="0" i="0" u="none" strike="noStrike" kern="1200" baseline="0">
          <a:solidFill>
            <a:srgbClr val="002060"/>
          </a:solidFill>
          <a:latin typeface="Century Gothic" panose="020B0502020202020204" pitchFamily="34" charset="0"/>
          <a:ea typeface="+mn-ea"/>
          <a:cs typeface="Times New Roman" pitchFamily="18"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6013443821232098"/>
          <c:y val="9.8612747514605914E-2"/>
          <c:w val="0.67174983493208296"/>
          <c:h val="0.77307692307692311"/>
        </c:manualLayout>
      </c:layout>
      <c:barChart>
        <c:barDir val="bar"/>
        <c:grouping val="clustered"/>
        <c:varyColors val="0"/>
        <c:ser>
          <c:idx val="0"/>
          <c:order val="0"/>
          <c:tx>
            <c:v>Rating Dynasty</c:v>
          </c:tx>
          <c:spPr>
            <a:solidFill>
              <a:srgbClr val="315385"/>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3-848A-4BA6-8042-9C39A0F22658}"/>
                </c:ext>
              </c:extLst>
            </c:dLbl>
            <c:dLbl>
              <c:idx val="1"/>
              <c:layout>
                <c:manualLayout>
                  <c:x val="2.6139020905466142E-7"/>
                  <c:y val="-6.8125445229287717E-3"/>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13179032950326972"/>
                      <c:h val="7.8651094727626963E-2"/>
                    </c:manualLayout>
                  </c15:layout>
                </c:ext>
                <c:ext xmlns:c16="http://schemas.microsoft.com/office/drawing/2014/chart" uri="{C3380CC4-5D6E-409C-BE32-E72D297353CC}">
                  <c16:uniqueId val="{00000005-848A-4BA6-8042-9C39A0F22658}"/>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48A-4BA6-8042-9C39A0F22658}"/>
                </c:ext>
              </c:extLst>
            </c:dLbl>
            <c:numFmt formatCode="0.0%" sourceLinked="0"/>
            <c:spPr>
              <a:noFill/>
              <a:ln>
                <a:noFill/>
              </a:ln>
              <a:effectLst/>
            </c:spPr>
            <c:txPr>
              <a:bodyPr wrap="square" lIns="38100" tIns="19050" rIns="38100" bIns="19050" anchor="ctr" anchorCtr="0">
                <a:spAutoFit/>
              </a:bodyPr>
              <a:lstStyle/>
              <a:p>
                <a:pPr algn="ctr">
                  <a:defRPr lang="en-US" sz="700" b="0" i="0" u="none" strike="noStrike" kern="1200" baseline="0">
                    <a:solidFill>
                      <a:srgbClr val="002060"/>
                    </a:solidFill>
                    <a:latin typeface="+mn-lt"/>
                    <a:ea typeface="Calibri"/>
                    <a:cs typeface="Times New Roman" pitchFamily="18" charset="0"/>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graph_data!$O$3:$O$9</c:f>
              <c:strCache>
                <c:ptCount val="7"/>
                <c:pt idx="0">
                  <c:v>NR</c:v>
                </c:pt>
                <c:pt idx="1">
                  <c:v>CCC</c:v>
                </c:pt>
                <c:pt idx="2">
                  <c:v>B</c:v>
                </c:pt>
                <c:pt idx="3">
                  <c:v>BB</c:v>
                </c:pt>
                <c:pt idx="4">
                  <c:v>BBB</c:v>
                </c:pt>
                <c:pt idx="5">
                  <c:v>A</c:v>
                </c:pt>
                <c:pt idx="6">
                  <c:v>AA</c:v>
                </c:pt>
              </c:strCache>
              <c:extLst/>
            </c:strRef>
          </c:cat>
          <c:val>
            <c:numRef>
              <c:f>graph_data!$Q$3:$Q$9</c:f>
              <c:numCache>
                <c:formatCode>0.0%</c:formatCode>
                <c:ptCount val="7"/>
                <c:pt idx="0">
                  <c:v>0</c:v>
                </c:pt>
                <c:pt idx="1">
                  <c:v>2E-3</c:v>
                </c:pt>
                <c:pt idx="2">
                  <c:v>0.105</c:v>
                </c:pt>
                <c:pt idx="3">
                  <c:v>0.29799999999999999</c:v>
                </c:pt>
                <c:pt idx="4">
                  <c:v>0.37200000000000005</c:v>
                </c:pt>
                <c:pt idx="5">
                  <c:v>0.20199999999999999</c:v>
                </c:pt>
                <c:pt idx="6">
                  <c:v>2.1000000000000001E-2</c:v>
                </c:pt>
              </c:numCache>
              <c:extLst/>
            </c:numRef>
          </c:val>
          <c:extLst>
            <c:ext xmlns:c16="http://schemas.microsoft.com/office/drawing/2014/chart" uri="{C3380CC4-5D6E-409C-BE32-E72D297353CC}">
              <c16:uniqueId val="{00000001-848A-4BA6-8042-9C39A0F22658}"/>
            </c:ext>
          </c:extLst>
        </c:ser>
        <c:ser>
          <c:idx val="1"/>
          <c:order val="1"/>
          <c:tx>
            <c:v>Rating Agency</c:v>
          </c:tx>
          <c:spPr>
            <a:solidFill>
              <a:sysClr val="window" lastClr="FFFFFF">
                <a:lumMod val="85000"/>
              </a:sysClr>
            </a:solidFill>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4-848A-4BA6-8042-9C39A0F22658}"/>
                </c:ext>
              </c:extLst>
            </c:dLbl>
            <c:numFmt formatCode="0.0%" sourceLinked="0"/>
            <c:spPr>
              <a:noFill/>
              <a:ln>
                <a:noFill/>
              </a:ln>
              <a:effectLst/>
            </c:spPr>
            <c:txPr>
              <a:bodyPr wrap="square" lIns="38100" tIns="19050" rIns="38100" bIns="19050" anchor="ctr" anchorCtr="0">
                <a:spAutoFit/>
              </a:bodyPr>
              <a:lstStyle/>
              <a:p>
                <a:pPr algn="ctr">
                  <a:defRPr lang="en-US" sz="700" b="0" i="0" u="none" strike="noStrike" kern="1200" baseline="0">
                    <a:solidFill>
                      <a:srgbClr val="002060"/>
                    </a:solidFill>
                    <a:latin typeface="+mn-lt"/>
                    <a:ea typeface="Calibri"/>
                    <a:cs typeface="Times New Roman" pitchFamily="18" charset="0"/>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graph_data!$O$3:$O$9</c:f>
              <c:strCache>
                <c:ptCount val="7"/>
                <c:pt idx="0">
                  <c:v>NR</c:v>
                </c:pt>
                <c:pt idx="1">
                  <c:v>CCC</c:v>
                </c:pt>
                <c:pt idx="2">
                  <c:v>B</c:v>
                </c:pt>
                <c:pt idx="3">
                  <c:v>BB</c:v>
                </c:pt>
                <c:pt idx="4">
                  <c:v>BBB</c:v>
                </c:pt>
                <c:pt idx="5">
                  <c:v>A</c:v>
                </c:pt>
                <c:pt idx="6">
                  <c:v>AA</c:v>
                </c:pt>
              </c:strCache>
              <c:extLst/>
            </c:strRef>
          </c:cat>
          <c:val>
            <c:numRef>
              <c:f>graph_data!$P$3:$P$9</c:f>
              <c:numCache>
                <c:formatCode>0.0%</c:formatCode>
                <c:ptCount val="7"/>
                <c:pt idx="0">
                  <c:v>0.43</c:v>
                </c:pt>
                <c:pt idx="1">
                  <c:v>0</c:v>
                </c:pt>
                <c:pt idx="2">
                  <c:v>3.5000000000000003E-2</c:v>
                </c:pt>
                <c:pt idx="3">
                  <c:v>7.2999999999999995E-2</c:v>
                </c:pt>
                <c:pt idx="4">
                  <c:v>0.24299999999999999</c:v>
                </c:pt>
                <c:pt idx="5">
                  <c:v>0.19800000000000001</c:v>
                </c:pt>
                <c:pt idx="6">
                  <c:v>2.1000000000000001E-2</c:v>
                </c:pt>
              </c:numCache>
              <c:extLst/>
            </c:numRef>
          </c:val>
          <c:extLst>
            <c:ext xmlns:c16="http://schemas.microsoft.com/office/drawing/2014/chart" uri="{C3380CC4-5D6E-409C-BE32-E72D297353CC}">
              <c16:uniqueId val="{00000002-848A-4BA6-8042-9C39A0F22658}"/>
            </c:ext>
          </c:extLst>
        </c:ser>
        <c:dLbls>
          <c:dLblPos val="outEnd"/>
          <c:showLegendKey val="0"/>
          <c:showVal val="1"/>
          <c:showCatName val="0"/>
          <c:showSerName val="0"/>
          <c:showPercent val="0"/>
          <c:showBubbleSize val="0"/>
        </c:dLbls>
        <c:gapWidth val="100"/>
        <c:axId val="698135096"/>
        <c:axId val="698135488"/>
      </c:barChart>
      <c:catAx>
        <c:axId val="698135096"/>
        <c:scaling>
          <c:orientation val="minMax"/>
        </c:scaling>
        <c:delete val="0"/>
        <c:axPos val="l"/>
        <c:numFmt formatCode="General" sourceLinked="1"/>
        <c:majorTickMark val="out"/>
        <c:minorTickMark val="none"/>
        <c:tickLblPos val="nextTo"/>
        <c:txPr>
          <a:bodyPr rot="0" vert="horz"/>
          <a:lstStyle/>
          <a:p>
            <a:pPr algn="ctr">
              <a:defRPr lang="en-US" sz="600" b="0" i="0" u="none" strike="noStrike" kern="1200" baseline="0">
                <a:solidFill>
                  <a:srgbClr val="002060"/>
                </a:solidFill>
                <a:latin typeface="Century Gothic" panose="020B0502020202020204" pitchFamily="34" charset="0"/>
                <a:ea typeface="+mn-ea"/>
                <a:cs typeface="Times New Roman" pitchFamily="18" charset="0"/>
              </a:defRPr>
            </a:pPr>
            <a:endParaRPr lang="fr-FR"/>
          </a:p>
        </c:txPr>
        <c:crossAx val="698135488"/>
        <c:crosses val="autoZero"/>
        <c:auto val="1"/>
        <c:lblAlgn val="ctr"/>
        <c:lblOffset val="100"/>
        <c:noMultiLvlLbl val="0"/>
      </c:catAx>
      <c:valAx>
        <c:axId val="698135488"/>
        <c:scaling>
          <c:orientation val="minMax"/>
        </c:scaling>
        <c:delete val="0"/>
        <c:axPos val="b"/>
        <c:numFmt formatCode="0%" sourceLinked="0"/>
        <c:majorTickMark val="out"/>
        <c:minorTickMark val="none"/>
        <c:tickLblPos val="nextTo"/>
        <c:txPr>
          <a:bodyPr rot="0" vert="horz"/>
          <a:lstStyle/>
          <a:p>
            <a:pPr algn="ctr">
              <a:defRPr lang="en-US" sz="700" b="0" i="0" u="none" strike="noStrike" kern="1200" baseline="0">
                <a:solidFill>
                  <a:srgbClr val="002060"/>
                </a:solidFill>
                <a:latin typeface="+mn-lt"/>
                <a:ea typeface="Calibri"/>
                <a:cs typeface="Times New Roman" pitchFamily="18" charset="0"/>
              </a:defRPr>
            </a:pPr>
            <a:endParaRPr lang="fr-FR"/>
          </a:p>
        </c:txPr>
        <c:crossAx val="698135096"/>
        <c:crosses val="autoZero"/>
        <c:crossBetween val="between"/>
      </c:valAx>
    </c:plotArea>
    <c:legend>
      <c:legendPos val="r"/>
      <c:layout>
        <c:manualLayout>
          <c:xMode val="edge"/>
          <c:yMode val="edge"/>
          <c:x val="0.51357018217652206"/>
          <c:y val="0.62404166378432868"/>
          <c:w val="0.4112640010635823"/>
          <c:h val="0.12383259103214618"/>
        </c:manualLayout>
      </c:layout>
      <c:overlay val="0"/>
      <c:txPr>
        <a:bodyPr/>
        <a:lstStyle/>
        <a:p>
          <a:pPr algn="ctr">
            <a:defRPr lang="en-US" sz="700" b="0" i="0" u="none" strike="noStrike" kern="1200" baseline="0">
              <a:solidFill>
                <a:srgbClr val="002060"/>
              </a:solidFill>
              <a:latin typeface="+mn-lt"/>
              <a:ea typeface="Calibri"/>
              <a:cs typeface="Times New Roman" pitchFamily="18" charset="0"/>
            </a:defRPr>
          </a:pPr>
          <a:endParaRPr lang="fr-FR"/>
        </a:p>
      </c:txPr>
    </c:legend>
    <c:plotVisOnly val="1"/>
    <c:dispBlanksAs val="gap"/>
    <c:showDLblsOverMax val="0"/>
  </c:chart>
  <c:spPr>
    <a:noFill/>
    <a:ln>
      <a:noFill/>
    </a:ln>
  </c:spPr>
  <c:txPr>
    <a:bodyPr/>
    <a:lstStyle/>
    <a:p>
      <a:pPr>
        <a:defRPr sz="700" b="0" i="0" u="none" strike="noStrike" baseline="0">
          <a:solidFill>
            <a:srgbClr val="002060"/>
          </a:solidFill>
          <a:latin typeface="Times New Roman" pitchFamily="18" charset="0"/>
          <a:ea typeface="Calibri"/>
          <a:cs typeface="Times New Roman" pitchFamily="18" charset="0"/>
        </a:defRPr>
      </a:pPr>
      <a:endParaRPr lang="fr-FR"/>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267149950847533"/>
          <c:y val="0.25728047393370707"/>
          <c:w val="0.60448497703098447"/>
          <c:h val="0.57054875348099898"/>
        </c:manualLayout>
      </c:layout>
      <c:doughnutChart>
        <c:varyColors val="1"/>
        <c:ser>
          <c:idx val="1"/>
          <c:order val="0"/>
          <c:dPt>
            <c:idx val="0"/>
            <c:bubble3D val="0"/>
            <c:spPr>
              <a:solidFill>
                <a:srgbClr val="315385"/>
              </a:solidFill>
            </c:spPr>
            <c:extLst>
              <c:ext xmlns:c16="http://schemas.microsoft.com/office/drawing/2014/chart" uri="{C3380CC4-5D6E-409C-BE32-E72D297353CC}">
                <c16:uniqueId val="{00000001-8751-4F2E-A930-A004133C623E}"/>
              </c:ext>
            </c:extLst>
          </c:dPt>
          <c:dPt>
            <c:idx val="1"/>
            <c:bubble3D val="0"/>
            <c:spPr>
              <a:solidFill>
                <a:srgbClr val="7397CB"/>
              </a:solidFill>
            </c:spPr>
            <c:extLst>
              <c:ext xmlns:c16="http://schemas.microsoft.com/office/drawing/2014/chart" uri="{C3380CC4-5D6E-409C-BE32-E72D297353CC}">
                <c16:uniqueId val="{00000003-8751-4F2E-A930-A004133C623E}"/>
              </c:ext>
            </c:extLst>
          </c:dPt>
          <c:dPt>
            <c:idx val="2"/>
            <c:bubble3D val="0"/>
            <c:spPr>
              <a:solidFill>
                <a:srgbClr val="B0C4E2"/>
              </a:solidFill>
            </c:spPr>
            <c:extLst>
              <c:ext xmlns:c16="http://schemas.microsoft.com/office/drawing/2014/chart" uri="{C3380CC4-5D6E-409C-BE32-E72D297353CC}">
                <c16:uniqueId val="{00000005-8751-4F2E-A930-A004133C623E}"/>
              </c:ext>
            </c:extLst>
          </c:dPt>
          <c:dLbls>
            <c:dLbl>
              <c:idx val="0"/>
              <c:layout>
                <c:manualLayout>
                  <c:x val="-4.9868937512788352E-3"/>
                  <c:y val="0.19662657161287894"/>
                </c:manualLayout>
              </c:layout>
              <c:numFmt formatCode="0.0%" sourceLinked="0"/>
              <c:spPr>
                <a:noFill/>
                <a:ln>
                  <a:noFill/>
                </a:ln>
                <a:effectLst/>
              </c:spPr>
              <c:txPr>
                <a:bodyPr wrap="square" lIns="38100" tIns="19050" rIns="38100" bIns="19050" anchor="ctr" anchorCtr="0">
                  <a:noAutofit/>
                </a:bodyPr>
                <a:lstStyle/>
                <a:p>
                  <a:pPr algn="ctr">
                    <a:defRPr lang="en-US" sz="600" b="0" i="0" u="none" strike="noStrike" kern="1200" baseline="0">
                      <a:solidFill>
                        <a:srgbClr val="002060"/>
                      </a:solidFill>
                      <a:latin typeface="Century Gothic" panose="020B0502020202020204" pitchFamily="34" charset="0"/>
                      <a:ea typeface="+mn-ea"/>
                      <a:cs typeface="Times New Roman" pitchFamily="18" charset="0"/>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wedgeRectCallout">
                      <a:avLst/>
                    </a:prstGeom>
                  </c15:spPr>
                  <c15:layout>
                    <c:manualLayout>
                      <c:w val="0.99501310624872119"/>
                      <c:h val="0.16199272159146863"/>
                    </c:manualLayout>
                  </c15:layout>
                </c:ext>
                <c:ext xmlns:c16="http://schemas.microsoft.com/office/drawing/2014/chart" uri="{C3380CC4-5D6E-409C-BE32-E72D297353CC}">
                  <c16:uniqueId val="{00000001-8751-4F2E-A930-A004133C623E}"/>
                </c:ext>
              </c:extLst>
            </c:dLbl>
            <c:dLbl>
              <c:idx val="1"/>
              <c:layout>
                <c:manualLayout>
                  <c:x val="-0.15853558567600939"/>
                  <c:y val="-0.11698690885071894"/>
                </c:manualLayout>
              </c:layout>
              <c:numFmt formatCode="0.0%" sourceLinked="0"/>
              <c:spPr>
                <a:noFill/>
                <a:ln>
                  <a:noFill/>
                </a:ln>
                <a:effectLst/>
              </c:spPr>
              <c:txPr>
                <a:bodyPr anchorCtr="0"/>
                <a:lstStyle/>
                <a:p>
                  <a:pPr algn="ctr">
                    <a:defRPr lang="en-US" sz="600" b="0" i="0" u="none" strike="noStrike" kern="1200" baseline="0">
                      <a:solidFill>
                        <a:srgbClr val="002060"/>
                      </a:solidFill>
                      <a:latin typeface="Century Gothic" panose="020B0502020202020204" pitchFamily="34" charset="0"/>
                      <a:ea typeface="+mn-ea"/>
                      <a:cs typeface="Times New Roman" pitchFamily="18" charset="0"/>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wedgeRectCallout">
                      <a:avLst/>
                    </a:prstGeom>
                  </c15:spPr>
                  <c15:layout>
                    <c:manualLayout>
                      <c:w val="0.28908234313004716"/>
                      <c:h val="0.18750032420954829"/>
                    </c:manualLayout>
                  </c15:layout>
                </c:ext>
                <c:ext xmlns:c16="http://schemas.microsoft.com/office/drawing/2014/chart" uri="{C3380CC4-5D6E-409C-BE32-E72D297353CC}">
                  <c16:uniqueId val="{00000003-8751-4F2E-A930-A004133C623E}"/>
                </c:ext>
              </c:extLst>
            </c:dLbl>
            <c:dLbl>
              <c:idx val="2"/>
              <c:layout>
                <c:manualLayout>
                  <c:x val="-7.350924085741524E-2"/>
                  <c:y val="-0.19615398137970905"/>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30399396873735285"/>
                      <c:h val="0.15810244330079326"/>
                    </c:manualLayout>
                  </c15:layout>
                </c:ext>
                <c:ext xmlns:c16="http://schemas.microsoft.com/office/drawing/2014/chart" uri="{C3380CC4-5D6E-409C-BE32-E72D297353CC}">
                  <c16:uniqueId val="{00000005-8751-4F2E-A930-A004133C623E}"/>
                </c:ext>
              </c:extLst>
            </c:dLbl>
            <c:dLbl>
              <c:idx val="3"/>
              <c:layout>
                <c:manualLayout>
                  <c:x val="9.8336561754281487E-2"/>
                  <c:y val="-0.1715532490407720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8751-4F2E-A930-A004133C623E}"/>
                </c:ext>
              </c:extLst>
            </c:dLbl>
            <c:numFmt formatCode="0.0%" sourceLinked="0"/>
            <c:spPr>
              <a:noFill/>
              <a:ln>
                <a:noFill/>
              </a:ln>
              <a:effectLst/>
            </c:spPr>
            <c:txPr>
              <a:bodyPr wrap="square" lIns="38100" tIns="19050" rIns="38100" bIns="19050" anchor="ctr" anchorCtr="0">
                <a:spAutoFit/>
              </a:bodyPr>
              <a:lstStyle/>
              <a:p>
                <a:pPr algn="ctr">
                  <a:defRPr lang="en-US" sz="600" b="0" i="0" u="none" strike="noStrike" kern="1200" baseline="0">
                    <a:solidFill>
                      <a:srgbClr val="002060"/>
                    </a:solidFill>
                    <a:latin typeface="Century Gothic" panose="020B0502020202020204" pitchFamily="34" charset="0"/>
                    <a:ea typeface="+mn-ea"/>
                    <a:cs typeface="Times New Roman" pitchFamily="18" charset="0"/>
                  </a:defRPr>
                </a:pPr>
                <a:endParaRPr lang="fr-FR"/>
              </a:p>
            </c:txPr>
            <c:showLegendKey val="0"/>
            <c:showVal val="1"/>
            <c:showCatName val="1"/>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wedgeRectCallout">
                    <a:avLst/>
                  </a:prstGeom>
                </c15:spPr>
              </c:ext>
            </c:extLst>
          </c:dLbls>
          <c:cat>
            <c:strRef>
              <c:f>[0]!type_name</c:f>
              <c:strCache>
                <c:ptCount val="4"/>
                <c:pt idx="0">
                  <c:v>Convertibles / Convertibles</c:v>
                </c:pt>
                <c:pt idx="1">
                  <c:v>Liquidités</c:v>
                </c:pt>
                <c:pt idx="2">
                  <c:v>OPCVM</c:v>
                </c:pt>
                <c:pt idx="3">
                  <c:v>Autre</c:v>
                </c:pt>
              </c:strCache>
            </c:strRef>
          </c:cat>
          <c:val>
            <c:numRef>
              <c:f>[0]!type_data</c:f>
              <c:numCache>
                <c:formatCode>0.0%</c:formatCode>
                <c:ptCount val="4"/>
                <c:pt idx="0">
                  <c:v>0.873</c:v>
                </c:pt>
                <c:pt idx="1">
                  <c:v>7.8E-2</c:v>
                </c:pt>
                <c:pt idx="2">
                  <c:v>4.8000000000000001E-2</c:v>
                </c:pt>
                <c:pt idx="3">
                  <c:v>1E-3</c:v>
                </c:pt>
              </c:numCache>
            </c:numRef>
          </c:val>
          <c:extLst>
            <c:ext xmlns:c16="http://schemas.microsoft.com/office/drawing/2014/chart" uri="{C3380CC4-5D6E-409C-BE32-E72D297353CC}">
              <c16:uniqueId val="{00000007-8751-4F2E-A930-A004133C623E}"/>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spPr>
    <a:solidFill>
      <a:sysClr val="window" lastClr="FFFFFF"/>
    </a:solidFill>
    <a:ln>
      <a:noFill/>
    </a:ln>
  </c:spPr>
  <c:txPr>
    <a:bodyPr/>
    <a:lstStyle/>
    <a:p>
      <a:pPr>
        <a:defRPr sz="700" b="0">
          <a:solidFill>
            <a:srgbClr val="002060"/>
          </a:solidFill>
          <a:latin typeface="Times New Roman" pitchFamily="18" charset="0"/>
          <a:cs typeface="Times New Roman" pitchFamily="18" charset="0"/>
        </a:defRPr>
      </a:pPr>
      <a:endParaRPr lang="fr-FR"/>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2"/>
            <a:ext cx="2922108" cy="493793"/>
          </a:xfrm>
          <a:prstGeom prst="rect">
            <a:avLst/>
          </a:prstGeom>
        </p:spPr>
        <p:txBody>
          <a:bodyPr vert="horz" lIns="91535" tIns="45769" rIns="91535" bIns="45769" rtlCol="0"/>
          <a:lstStyle>
            <a:lvl1pPr algn="l" defTabSz="982349"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18435" y="2"/>
            <a:ext cx="2922108" cy="493793"/>
          </a:xfrm>
          <a:prstGeom prst="rect">
            <a:avLst/>
          </a:prstGeom>
        </p:spPr>
        <p:txBody>
          <a:bodyPr vert="horz" lIns="91535" tIns="45769" rIns="91535" bIns="45769" rtlCol="0"/>
          <a:lstStyle>
            <a:lvl1pPr algn="r" defTabSz="982349" fontAlgn="auto">
              <a:spcBef>
                <a:spcPts val="0"/>
              </a:spcBef>
              <a:spcAft>
                <a:spcPts val="0"/>
              </a:spcAft>
              <a:defRPr sz="1200" smtClean="0">
                <a:latin typeface="+mn-lt"/>
                <a:cs typeface="+mn-cs"/>
              </a:defRPr>
            </a:lvl1pPr>
          </a:lstStyle>
          <a:p>
            <a:pPr>
              <a:defRPr/>
            </a:pPr>
            <a:fld id="{D1B6703B-CD09-41E0-85BB-F1786A94485B}" type="datetimeFigureOut">
              <a:rPr lang="fr-FR"/>
              <a:pPr>
                <a:defRPr/>
              </a:pPr>
              <a:t>22/03/2023</a:t>
            </a:fld>
            <a:endParaRPr lang="fr-FR"/>
          </a:p>
        </p:txBody>
      </p:sp>
      <p:sp>
        <p:nvSpPr>
          <p:cNvPr id="4" name="Espace réservé de l'image des diapositives 3"/>
          <p:cNvSpPr>
            <a:spLocks noGrp="1" noRot="1" noChangeAspect="1"/>
          </p:cNvSpPr>
          <p:nvPr>
            <p:ph type="sldImg" idx="2"/>
          </p:nvPr>
        </p:nvSpPr>
        <p:spPr>
          <a:xfrm>
            <a:off x="2092325" y="742950"/>
            <a:ext cx="2557463" cy="3702050"/>
          </a:xfrm>
          <a:prstGeom prst="rect">
            <a:avLst/>
          </a:prstGeom>
          <a:noFill/>
          <a:ln w="12700">
            <a:solidFill>
              <a:prstClr val="black"/>
            </a:solidFill>
          </a:ln>
        </p:spPr>
        <p:txBody>
          <a:bodyPr vert="horz" lIns="91535" tIns="45769" rIns="91535" bIns="45769" rtlCol="0" anchor="ctr"/>
          <a:lstStyle/>
          <a:p>
            <a:pPr lvl="0"/>
            <a:endParaRPr lang="fr-FR" noProof="0"/>
          </a:p>
        </p:txBody>
      </p:sp>
      <p:sp>
        <p:nvSpPr>
          <p:cNvPr id="5" name="Espace réservé des commentaires 4"/>
          <p:cNvSpPr>
            <a:spLocks noGrp="1"/>
          </p:cNvSpPr>
          <p:nvPr>
            <p:ph type="body" sz="quarter" idx="3"/>
          </p:nvPr>
        </p:nvSpPr>
        <p:spPr>
          <a:xfrm>
            <a:off x="674212" y="4691024"/>
            <a:ext cx="5393690" cy="4444128"/>
          </a:xfrm>
          <a:prstGeom prst="rect">
            <a:avLst/>
          </a:prstGeom>
        </p:spPr>
        <p:txBody>
          <a:bodyPr vert="horz" lIns="91535" tIns="45769" rIns="91535" bIns="45769"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3" y="9380466"/>
            <a:ext cx="2922108" cy="493793"/>
          </a:xfrm>
          <a:prstGeom prst="rect">
            <a:avLst/>
          </a:prstGeom>
        </p:spPr>
        <p:txBody>
          <a:bodyPr vert="horz" lIns="91535" tIns="45769" rIns="91535" bIns="45769" rtlCol="0" anchor="b"/>
          <a:lstStyle>
            <a:lvl1pPr algn="l" defTabSz="982349"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18435" y="9380466"/>
            <a:ext cx="2922108" cy="493793"/>
          </a:xfrm>
          <a:prstGeom prst="rect">
            <a:avLst/>
          </a:prstGeom>
        </p:spPr>
        <p:txBody>
          <a:bodyPr vert="horz" lIns="91535" tIns="45769" rIns="91535" bIns="45769" rtlCol="0" anchor="b"/>
          <a:lstStyle>
            <a:lvl1pPr algn="r" defTabSz="982349" fontAlgn="auto">
              <a:spcBef>
                <a:spcPts val="0"/>
              </a:spcBef>
              <a:spcAft>
                <a:spcPts val="0"/>
              </a:spcAft>
              <a:defRPr sz="1200" smtClean="0">
                <a:latin typeface="+mn-lt"/>
                <a:cs typeface="+mn-cs"/>
              </a:defRPr>
            </a:lvl1pPr>
          </a:lstStyle>
          <a:p>
            <a:pPr>
              <a:defRPr/>
            </a:pPr>
            <a:fld id="{E52AC210-8DDF-4E92-BD3E-36D2B1F065E2}" type="slidenum">
              <a:rPr lang="fr-FR"/>
              <a:pPr>
                <a:defRPr/>
              </a:pPr>
              <a:t>‹N°›</a:t>
            </a:fld>
            <a:endParaRPr lang="fr-FR"/>
          </a:p>
        </p:txBody>
      </p:sp>
    </p:spTree>
    <p:extLst>
      <p:ext uri="{BB962C8B-B14F-4D97-AF65-F5344CB8AC3E}">
        <p14:creationId xmlns:p14="http://schemas.microsoft.com/office/powerpoint/2010/main" val="1093330056"/>
      </p:ext>
    </p:extLst>
  </p:cSld>
  <p:clrMap bg1="lt1" tx1="dk1" bg2="lt2" tx2="dk2" accent1="accent1" accent2="accent2" accent3="accent3" accent4="accent4" accent5="accent5" accent6="accent6" hlink="hlink" folHlink="folHlink"/>
  <p:notesStyle>
    <a:lvl1pPr algn="l" defTabSz="981075" rtl="0" fontAlgn="base">
      <a:spcBef>
        <a:spcPct val="30000"/>
      </a:spcBef>
      <a:spcAft>
        <a:spcPct val="0"/>
      </a:spcAft>
      <a:defRPr sz="1300" kern="1200">
        <a:solidFill>
          <a:schemeClr val="tx1"/>
        </a:solidFill>
        <a:latin typeface="+mn-lt"/>
        <a:ea typeface="+mn-ea"/>
        <a:cs typeface="+mn-cs"/>
      </a:defRPr>
    </a:lvl1pPr>
    <a:lvl2pPr marL="490538" algn="l" defTabSz="981075" rtl="0" fontAlgn="base">
      <a:spcBef>
        <a:spcPct val="30000"/>
      </a:spcBef>
      <a:spcAft>
        <a:spcPct val="0"/>
      </a:spcAft>
      <a:defRPr sz="1300" kern="1200">
        <a:solidFill>
          <a:schemeClr val="tx1"/>
        </a:solidFill>
        <a:latin typeface="+mn-lt"/>
        <a:ea typeface="+mn-ea"/>
        <a:cs typeface="+mn-cs"/>
      </a:defRPr>
    </a:lvl2pPr>
    <a:lvl3pPr marL="981075" algn="l" defTabSz="981075" rtl="0" fontAlgn="base">
      <a:spcBef>
        <a:spcPct val="30000"/>
      </a:spcBef>
      <a:spcAft>
        <a:spcPct val="0"/>
      </a:spcAft>
      <a:defRPr sz="1300" kern="1200">
        <a:solidFill>
          <a:schemeClr val="tx1"/>
        </a:solidFill>
        <a:latin typeface="+mn-lt"/>
        <a:ea typeface="+mn-ea"/>
        <a:cs typeface="+mn-cs"/>
      </a:defRPr>
    </a:lvl3pPr>
    <a:lvl4pPr marL="1471613" algn="l" defTabSz="981075" rtl="0" fontAlgn="base">
      <a:spcBef>
        <a:spcPct val="30000"/>
      </a:spcBef>
      <a:spcAft>
        <a:spcPct val="0"/>
      </a:spcAft>
      <a:defRPr sz="1300" kern="1200">
        <a:solidFill>
          <a:schemeClr val="tx1"/>
        </a:solidFill>
        <a:latin typeface="+mn-lt"/>
        <a:ea typeface="+mn-ea"/>
        <a:cs typeface="+mn-cs"/>
      </a:defRPr>
    </a:lvl4pPr>
    <a:lvl5pPr marL="1962150" algn="l" defTabSz="981075" rtl="0" fontAlgn="base">
      <a:spcBef>
        <a:spcPct val="30000"/>
      </a:spcBef>
      <a:spcAft>
        <a:spcPct val="0"/>
      </a:spcAft>
      <a:defRPr sz="1300" kern="1200">
        <a:solidFill>
          <a:schemeClr val="tx1"/>
        </a:solidFill>
        <a:latin typeface="+mn-lt"/>
        <a:ea typeface="+mn-ea"/>
        <a:cs typeface="+mn-cs"/>
      </a:defRPr>
    </a:lvl5pPr>
    <a:lvl6pPr marL="2453293" algn="l" defTabSz="981317" rtl="0" eaLnBrk="1" latinLnBrk="0" hangingPunct="1">
      <a:defRPr sz="1300" kern="1200">
        <a:solidFill>
          <a:schemeClr val="tx1"/>
        </a:solidFill>
        <a:latin typeface="+mn-lt"/>
        <a:ea typeface="+mn-ea"/>
        <a:cs typeface="+mn-cs"/>
      </a:defRPr>
    </a:lvl6pPr>
    <a:lvl7pPr marL="2943952" algn="l" defTabSz="981317" rtl="0" eaLnBrk="1" latinLnBrk="0" hangingPunct="1">
      <a:defRPr sz="1300" kern="1200">
        <a:solidFill>
          <a:schemeClr val="tx1"/>
        </a:solidFill>
        <a:latin typeface="+mn-lt"/>
        <a:ea typeface="+mn-ea"/>
        <a:cs typeface="+mn-cs"/>
      </a:defRPr>
    </a:lvl7pPr>
    <a:lvl8pPr marL="3434611" algn="l" defTabSz="981317" rtl="0" eaLnBrk="1" latinLnBrk="0" hangingPunct="1">
      <a:defRPr sz="1300" kern="1200">
        <a:solidFill>
          <a:schemeClr val="tx1"/>
        </a:solidFill>
        <a:latin typeface="+mn-lt"/>
        <a:ea typeface="+mn-ea"/>
        <a:cs typeface="+mn-cs"/>
      </a:defRPr>
    </a:lvl8pPr>
    <a:lvl9pPr marL="3925269" algn="l" defTabSz="981317"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26614" y="3154214"/>
            <a:ext cx="5968286" cy="2176454"/>
          </a:xfrm>
        </p:spPr>
        <p:txBody>
          <a:bodyPr/>
          <a:lstStyle/>
          <a:p>
            <a:r>
              <a:rPr lang="fr-FR"/>
              <a:t>Cliquez pour modifier le style du titre</a:t>
            </a:r>
          </a:p>
        </p:txBody>
      </p:sp>
      <p:sp>
        <p:nvSpPr>
          <p:cNvPr id="3" name="Sous-titre 2"/>
          <p:cNvSpPr>
            <a:spLocks noGrp="1"/>
          </p:cNvSpPr>
          <p:nvPr>
            <p:ph type="subTitle" idx="1"/>
          </p:nvPr>
        </p:nvSpPr>
        <p:spPr>
          <a:xfrm>
            <a:off x="1053227" y="5753735"/>
            <a:ext cx="4915059" cy="2594821"/>
          </a:xfrm>
        </p:spPr>
        <p:txBody>
          <a:bodyPr/>
          <a:lstStyle>
            <a:lvl1pPr marL="0" indent="0" algn="ctr">
              <a:buNone/>
              <a:defRPr>
                <a:solidFill>
                  <a:schemeClr val="tx1">
                    <a:tint val="75000"/>
                  </a:schemeClr>
                </a:solidFill>
              </a:defRPr>
            </a:lvl1pPr>
            <a:lvl2pPr marL="490659" indent="0" algn="ctr">
              <a:buNone/>
              <a:defRPr>
                <a:solidFill>
                  <a:schemeClr val="tx1">
                    <a:tint val="75000"/>
                  </a:schemeClr>
                </a:solidFill>
              </a:defRPr>
            </a:lvl2pPr>
            <a:lvl3pPr marL="981317" indent="0" algn="ctr">
              <a:buNone/>
              <a:defRPr>
                <a:solidFill>
                  <a:schemeClr val="tx1">
                    <a:tint val="75000"/>
                  </a:schemeClr>
                </a:solidFill>
              </a:defRPr>
            </a:lvl3pPr>
            <a:lvl4pPr marL="1471976" indent="0" algn="ctr">
              <a:buNone/>
              <a:defRPr>
                <a:solidFill>
                  <a:schemeClr val="tx1">
                    <a:tint val="75000"/>
                  </a:schemeClr>
                </a:solidFill>
              </a:defRPr>
            </a:lvl4pPr>
            <a:lvl5pPr marL="1962635" indent="0" algn="ctr">
              <a:buNone/>
              <a:defRPr>
                <a:solidFill>
                  <a:schemeClr val="tx1">
                    <a:tint val="75000"/>
                  </a:schemeClr>
                </a:solidFill>
              </a:defRPr>
            </a:lvl5pPr>
            <a:lvl6pPr marL="2453293" indent="0" algn="ctr">
              <a:buNone/>
              <a:defRPr>
                <a:solidFill>
                  <a:schemeClr val="tx1">
                    <a:tint val="75000"/>
                  </a:schemeClr>
                </a:solidFill>
              </a:defRPr>
            </a:lvl6pPr>
            <a:lvl7pPr marL="2943952" indent="0" algn="ctr">
              <a:buNone/>
              <a:defRPr>
                <a:solidFill>
                  <a:schemeClr val="tx1">
                    <a:tint val="75000"/>
                  </a:schemeClr>
                </a:solidFill>
              </a:defRPr>
            </a:lvl7pPr>
            <a:lvl8pPr marL="3434611" indent="0" algn="ctr">
              <a:buNone/>
              <a:defRPr>
                <a:solidFill>
                  <a:schemeClr val="tx1">
                    <a:tint val="75000"/>
                  </a:schemeClr>
                </a:solidFill>
              </a:defRPr>
            </a:lvl8pPr>
            <a:lvl9pPr marL="3925269"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73D491B9-ABA1-41A1-86F5-88BEF6EBB280}" type="datetimeFigureOut">
              <a:rPr lang="fr-FR"/>
              <a:pPr>
                <a:defRPr/>
              </a:pPr>
              <a:t>22/03/2023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ED9F218-2667-473C-B87A-F4BB0BB29A1A}"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1F892B6E-4377-4034-BFAF-0D1D6F90186A}" type="datetimeFigureOut">
              <a:rPr lang="fr-FR"/>
              <a:pPr>
                <a:defRPr/>
              </a:pPr>
              <a:t>22/03/2023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A26D93C-EE08-4714-8AAE-D8E98A12BED5}"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090597" y="406619"/>
            <a:ext cx="1579840" cy="8663507"/>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351075" y="406619"/>
            <a:ext cx="4622496" cy="866350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DC492893-830B-43B7-B2BE-0E799224F651}" type="datetimeFigureOut">
              <a:rPr lang="fr-FR"/>
              <a:pPr>
                <a:defRPr/>
              </a:pPr>
              <a:t>22/03/2023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70CB2BC-37A0-4B39-B5E0-CB49C11925CC}"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0C2D72F1-4899-4FE3-AB86-0630A973EE00}" type="datetimeFigureOut">
              <a:rPr lang="fr-FR"/>
              <a:pPr>
                <a:defRPr/>
              </a:pPr>
              <a:t>22/03/2023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E7A2709-9F0E-49BE-A75D-2B2EF81EC181}"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54652" y="6524660"/>
            <a:ext cx="5968286" cy="2016628"/>
          </a:xfrm>
        </p:spPr>
        <p:txBody>
          <a:bodyPr anchor="t"/>
          <a:lstStyle>
            <a:lvl1pPr algn="l">
              <a:defRPr sz="4300" b="1" cap="all"/>
            </a:lvl1pPr>
          </a:lstStyle>
          <a:p>
            <a:r>
              <a:rPr lang="fr-FR"/>
              <a:t>Cliquez pour modifier le style du titre</a:t>
            </a:r>
          </a:p>
        </p:txBody>
      </p:sp>
      <p:sp>
        <p:nvSpPr>
          <p:cNvPr id="3" name="Espace réservé du texte 2"/>
          <p:cNvSpPr>
            <a:spLocks noGrp="1"/>
          </p:cNvSpPr>
          <p:nvPr>
            <p:ph type="body" idx="1"/>
          </p:nvPr>
        </p:nvSpPr>
        <p:spPr>
          <a:xfrm>
            <a:off x="554652" y="4303552"/>
            <a:ext cx="5968286" cy="2221110"/>
          </a:xfrm>
        </p:spPr>
        <p:txBody>
          <a:bodyPr anchor="b"/>
          <a:lstStyle>
            <a:lvl1pPr marL="0" indent="0">
              <a:buNone/>
              <a:defRPr sz="2200">
                <a:solidFill>
                  <a:schemeClr val="tx1">
                    <a:tint val="75000"/>
                  </a:schemeClr>
                </a:solidFill>
              </a:defRPr>
            </a:lvl1pPr>
            <a:lvl2pPr marL="490659" indent="0">
              <a:buNone/>
              <a:defRPr sz="2000">
                <a:solidFill>
                  <a:schemeClr val="tx1">
                    <a:tint val="75000"/>
                  </a:schemeClr>
                </a:solidFill>
              </a:defRPr>
            </a:lvl2pPr>
            <a:lvl3pPr marL="981317" indent="0">
              <a:buNone/>
              <a:defRPr sz="1700">
                <a:solidFill>
                  <a:schemeClr val="tx1">
                    <a:tint val="75000"/>
                  </a:schemeClr>
                </a:solidFill>
              </a:defRPr>
            </a:lvl3pPr>
            <a:lvl4pPr marL="1471976" indent="0">
              <a:buNone/>
              <a:defRPr sz="1500">
                <a:solidFill>
                  <a:schemeClr val="tx1">
                    <a:tint val="75000"/>
                  </a:schemeClr>
                </a:solidFill>
              </a:defRPr>
            </a:lvl4pPr>
            <a:lvl5pPr marL="1962635" indent="0">
              <a:buNone/>
              <a:defRPr sz="1500">
                <a:solidFill>
                  <a:schemeClr val="tx1">
                    <a:tint val="75000"/>
                  </a:schemeClr>
                </a:solidFill>
              </a:defRPr>
            </a:lvl5pPr>
            <a:lvl6pPr marL="2453293" indent="0">
              <a:buNone/>
              <a:defRPr sz="1500">
                <a:solidFill>
                  <a:schemeClr val="tx1">
                    <a:tint val="75000"/>
                  </a:schemeClr>
                </a:solidFill>
              </a:defRPr>
            </a:lvl6pPr>
            <a:lvl7pPr marL="2943952" indent="0">
              <a:buNone/>
              <a:defRPr sz="1500">
                <a:solidFill>
                  <a:schemeClr val="tx1">
                    <a:tint val="75000"/>
                  </a:schemeClr>
                </a:solidFill>
              </a:defRPr>
            </a:lvl7pPr>
            <a:lvl8pPr marL="3434611" indent="0">
              <a:buNone/>
              <a:defRPr sz="1500">
                <a:solidFill>
                  <a:schemeClr val="tx1">
                    <a:tint val="75000"/>
                  </a:schemeClr>
                </a:solidFill>
              </a:defRPr>
            </a:lvl8pPr>
            <a:lvl9pPr marL="3925269" indent="0">
              <a:buNone/>
              <a:defRPr sz="15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ACF17DE1-DD94-4EE0-B9D3-7C6AAED0A25D}" type="datetimeFigureOut">
              <a:rPr lang="fr-FR"/>
              <a:pPr>
                <a:defRPr/>
              </a:pPr>
              <a:t>22/03/2023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2F103DE-21FE-461E-BFDE-DD6A4EC87563}"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351076" y="2369188"/>
            <a:ext cx="3101169" cy="6700939"/>
          </a:xfrm>
        </p:spPr>
        <p:txBody>
          <a:bodyPr/>
          <a:lstStyle>
            <a:lvl1pPr>
              <a:defRPr sz="3000"/>
            </a:lvl1pPr>
            <a:lvl2pPr>
              <a:defRPr sz="25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569268" y="2369188"/>
            <a:ext cx="3101169" cy="6700939"/>
          </a:xfrm>
        </p:spPr>
        <p:txBody>
          <a:bodyPr/>
          <a:lstStyle>
            <a:lvl1pPr>
              <a:defRPr sz="3000"/>
            </a:lvl1pPr>
            <a:lvl2pPr>
              <a:defRPr sz="25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C216EE30-8F48-441F-9428-CEF6A8B7D59D}" type="datetimeFigureOut">
              <a:rPr lang="fr-FR"/>
              <a:pPr>
                <a:defRPr/>
              </a:pPr>
              <a:t>22/03/2023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CFB8D69-123C-49F4-9B6C-6AB05114E373}"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351076" y="2272821"/>
            <a:ext cx="3102388" cy="947203"/>
          </a:xfrm>
        </p:spPr>
        <p:txBody>
          <a:bodyPr anchor="b"/>
          <a:lstStyle>
            <a:lvl1pPr marL="0" indent="0">
              <a:buNone/>
              <a:defRPr sz="2500" b="1"/>
            </a:lvl1pPr>
            <a:lvl2pPr marL="490659" indent="0">
              <a:buNone/>
              <a:defRPr sz="2200" b="1"/>
            </a:lvl2pPr>
            <a:lvl3pPr marL="981317" indent="0">
              <a:buNone/>
              <a:defRPr sz="2000" b="1"/>
            </a:lvl3pPr>
            <a:lvl4pPr marL="1471976" indent="0">
              <a:buNone/>
              <a:defRPr sz="1700" b="1"/>
            </a:lvl4pPr>
            <a:lvl5pPr marL="1962635" indent="0">
              <a:buNone/>
              <a:defRPr sz="1700" b="1"/>
            </a:lvl5pPr>
            <a:lvl6pPr marL="2453293" indent="0">
              <a:buNone/>
              <a:defRPr sz="1700" b="1"/>
            </a:lvl6pPr>
            <a:lvl7pPr marL="2943952" indent="0">
              <a:buNone/>
              <a:defRPr sz="1700" b="1"/>
            </a:lvl7pPr>
            <a:lvl8pPr marL="3434611" indent="0">
              <a:buNone/>
              <a:defRPr sz="1700" b="1"/>
            </a:lvl8pPr>
            <a:lvl9pPr marL="3925269" indent="0">
              <a:buNone/>
              <a:defRPr sz="1700" b="1"/>
            </a:lvl9pPr>
          </a:lstStyle>
          <a:p>
            <a:pPr lvl="0"/>
            <a:r>
              <a:rPr lang="fr-FR"/>
              <a:t>Cliquez pour modifier les styles du texte du masque</a:t>
            </a:r>
          </a:p>
        </p:txBody>
      </p:sp>
      <p:sp>
        <p:nvSpPr>
          <p:cNvPr id="4" name="Espace réservé du contenu 3"/>
          <p:cNvSpPr>
            <a:spLocks noGrp="1"/>
          </p:cNvSpPr>
          <p:nvPr>
            <p:ph sz="half" idx="2"/>
          </p:nvPr>
        </p:nvSpPr>
        <p:spPr>
          <a:xfrm>
            <a:off x="351076" y="3220023"/>
            <a:ext cx="3102388" cy="5850101"/>
          </a:xfrm>
        </p:spPr>
        <p:txBody>
          <a:bodyPr/>
          <a:lstStyle>
            <a:lvl1pPr>
              <a:defRPr sz="25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566832" y="2272821"/>
            <a:ext cx="3103606" cy="947203"/>
          </a:xfrm>
        </p:spPr>
        <p:txBody>
          <a:bodyPr anchor="b"/>
          <a:lstStyle>
            <a:lvl1pPr marL="0" indent="0">
              <a:buNone/>
              <a:defRPr sz="2500" b="1"/>
            </a:lvl1pPr>
            <a:lvl2pPr marL="490659" indent="0">
              <a:buNone/>
              <a:defRPr sz="2200" b="1"/>
            </a:lvl2pPr>
            <a:lvl3pPr marL="981317" indent="0">
              <a:buNone/>
              <a:defRPr sz="2000" b="1"/>
            </a:lvl3pPr>
            <a:lvl4pPr marL="1471976" indent="0">
              <a:buNone/>
              <a:defRPr sz="1700" b="1"/>
            </a:lvl4pPr>
            <a:lvl5pPr marL="1962635" indent="0">
              <a:buNone/>
              <a:defRPr sz="1700" b="1"/>
            </a:lvl5pPr>
            <a:lvl6pPr marL="2453293" indent="0">
              <a:buNone/>
              <a:defRPr sz="1700" b="1"/>
            </a:lvl6pPr>
            <a:lvl7pPr marL="2943952" indent="0">
              <a:buNone/>
              <a:defRPr sz="1700" b="1"/>
            </a:lvl7pPr>
            <a:lvl8pPr marL="3434611" indent="0">
              <a:buNone/>
              <a:defRPr sz="1700" b="1"/>
            </a:lvl8pPr>
            <a:lvl9pPr marL="3925269" indent="0">
              <a:buNone/>
              <a:defRPr sz="1700" b="1"/>
            </a:lvl9pPr>
          </a:lstStyle>
          <a:p>
            <a:pPr lvl="0"/>
            <a:r>
              <a:rPr lang="fr-FR"/>
              <a:t>Cliquez pour modifier les styles du texte du masque</a:t>
            </a:r>
          </a:p>
        </p:txBody>
      </p:sp>
      <p:sp>
        <p:nvSpPr>
          <p:cNvPr id="6" name="Espace réservé du contenu 5"/>
          <p:cNvSpPr>
            <a:spLocks noGrp="1"/>
          </p:cNvSpPr>
          <p:nvPr>
            <p:ph sz="quarter" idx="4"/>
          </p:nvPr>
        </p:nvSpPr>
        <p:spPr>
          <a:xfrm>
            <a:off x="3566832" y="3220023"/>
            <a:ext cx="3103606" cy="5850101"/>
          </a:xfrm>
        </p:spPr>
        <p:txBody>
          <a:bodyPr/>
          <a:lstStyle>
            <a:lvl1pPr>
              <a:defRPr sz="25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9DD61BDA-1B0D-4657-98CA-E13B3B64A626}" type="datetimeFigureOut">
              <a:rPr lang="fr-FR"/>
              <a:pPr>
                <a:defRPr/>
              </a:pPr>
              <a:t>22/03/2023</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A062A39E-8212-45E5-936E-61C493C0E616}"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389035D1-E14A-4F1E-A0FD-ECF25E8D6462}" type="datetimeFigureOut">
              <a:rPr lang="fr-FR"/>
              <a:pPr>
                <a:defRPr/>
              </a:pPr>
              <a:t>22/03/2023</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23EF55AF-A1EE-48C3-B782-7B8DA680D43F}"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DA516115-60CA-40CE-A099-43210E1640AA}" type="datetimeFigureOut">
              <a:rPr lang="fr-FR"/>
              <a:pPr>
                <a:defRPr/>
              </a:pPr>
              <a:t>22/03/2023</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3DF3295F-35A6-4757-8A22-D811A9E25357}"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51077" y="404267"/>
            <a:ext cx="2310030" cy="1720480"/>
          </a:xfrm>
        </p:spPr>
        <p:txBody>
          <a:bodyPr anchor="b"/>
          <a:lstStyle>
            <a:lvl1pPr algn="l">
              <a:defRPr sz="2200" b="1"/>
            </a:lvl1pPr>
          </a:lstStyle>
          <a:p>
            <a:r>
              <a:rPr lang="fr-FR"/>
              <a:t>Cliquez pour modifier le style du titre</a:t>
            </a:r>
          </a:p>
        </p:txBody>
      </p:sp>
      <p:sp>
        <p:nvSpPr>
          <p:cNvPr id="3" name="Espace réservé du contenu 2"/>
          <p:cNvSpPr>
            <a:spLocks noGrp="1"/>
          </p:cNvSpPr>
          <p:nvPr>
            <p:ph idx="1"/>
          </p:nvPr>
        </p:nvSpPr>
        <p:spPr>
          <a:xfrm>
            <a:off x="2745217" y="404268"/>
            <a:ext cx="3925222" cy="8665859"/>
          </a:xfrm>
        </p:spPr>
        <p:txBody>
          <a:bodyPr/>
          <a:lstStyle>
            <a:lvl1pPr>
              <a:defRPr sz="3500"/>
            </a:lvl1pPr>
            <a:lvl2pPr>
              <a:defRPr sz="3000"/>
            </a:lvl2pPr>
            <a:lvl3pPr>
              <a:defRPr sz="2500"/>
            </a:lvl3pPr>
            <a:lvl4pPr>
              <a:defRPr sz="2200"/>
            </a:lvl4pPr>
            <a:lvl5pPr>
              <a:defRPr sz="2200"/>
            </a:lvl5pPr>
            <a:lvl6pPr>
              <a:defRPr sz="2200"/>
            </a:lvl6pPr>
            <a:lvl7pPr>
              <a:defRPr sz="2200"/>
            </a:lvl7pPr>
            <a:lvl8pPr>
              <a:defRPr sz="2200"/>
            </a:lvl8pPr>
            <a:lvl9pPr>
              <a:defRPr sz="2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51077" y="2124746"/>
            <a:ext cx="2310030" cy="6945380"/>
          </a:xfrm>
        </p:spPr>
        <p:txBody>
          <a:bodyPr/>
          <a:lstStyle>
            <a:lvl1pPr marL="0" indent="0">
              <a:buNone/>
              <a:defRPr sz="1500"/>
            </a:lvl1pPr>
            <a:lvl2pPr marL="490659" indent="0">
              <a:buNone/>
              <a:defRPr sz="1300"/>
            </a:lvl2pPr>
            <a:lvl3pPr marL="981317" indent="0">
              <a:buNone/>
              <a:defRPr sz="1100"/>
            </a:lvl3pPr>
            <a:lvl4pPr marL="1471976" indent="0">
              <a:buNone/>
              <a:defRPr sz="1000"/>
            </a:lvl4pPr>
            <a:lvl5pPr marL="1962635" indent="0">
              <a:buNone/>
              <a:defRPr sz="1000"/>
            </a:lvl5pPr>
            <a:lvl6pPr marL="2453293" indent="0">
              <a:buNone/>
              <a:defRPr sz="1000"/>
            </a:lvl6pPr>
            <a:lvl7pPr marL="2943952" indent="0">
              <a:buNone/>
              <a:defRPr sz="1000"/>
            </a:lvl7pPr>
            <a:lvl8pPr marL="3434611" indent="0">
              <a:buNone/>
              <a:defRPr sz="1000"/>
            </a:lvl8pPr>
            <a:lvl9pPr marL="3925269" indent="0">
              <a:buNone/>
              <a:defRPr sz="10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F558975-2106-49B7-9684-7DD4D0D37408}" type="datetimeFigureOut">
              <a:rPr lang="fr-FR"/>
              <a:pPr>
                <a:defRPr/>
              </a:pPr>
              <a:t>22/03/2023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F3A3E347-6947-4D85-8338-A3407CC081C5}"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76265" y="7107556"/>
            <a:ext cx="4212908" cy="839088"/>
          </a:xfrm>
        </p:spPr>
        <p:txBody>
          <a:bodyPr anchor="b"/>
          <a:lstStyle>
            <a:lvl1pPr algn="l">
              <a:defRPr sz="2200" b="1"/>
            </a:lvl1pPr>
          </a:lstStyle>
          <a:p>
            <a:r>
              <a:rPr lang="fr-FR"/>
              <a:t>Cliquez pour modifier le style du titre</a:t>
            </a:r>
          </a:p>
        </p:txBody>
      </p:sp>
      <p:sp>
        <p:nvSpPr>
          <p:cNvPr id="3" name="Espace réservé pour une image  2"/>
          <p:cNvSpPr>
            <a:spLocks noGrp="1"/>
          </p:cNvSpPr>
          <p:nvPr>
            <p:ph type="pic" idx="1"/>
          </p:nvPr>
        </p:nvSpPr>
        <p:spPr>
          <a:xfrm>
            <a:off x="1376265" y="907248"/>
            <a:ext cx="4212908" cy="6092190"/>
          </a:xfrm>
        </p:spPr>
        <p:txBody>
          <a:bodyPr rtlCol="0">
            <a:normAutofit/>
          </a:bodyPr>
          <a:lstStyle>
            <a:lvl1pPr marL="0" indent="0">
              <a:buNone/>
              <a:defRPr sz="3500"/>
            </a:lvl1pPr>
            <a:lvl2pPr marL="490659" indent="0">
              <a:buNone/>
              <a:defRPr sz="3000"/>
            </a:lvl2pPr>
            <a:lvl3pPr marL="981317" indent="0">
              <a:buNone/>
              <a:defRPr sz="2500"/>
            </a:lvl3pPr>
            <a:lvl4pPr marL="1471976" indent="0">
              <a:buNone/>
              <a:defRPr sz="2200"/>
            </a:lvl4pPr>
            <a:lvl5pPr marL="1962635" indent="0">
              <a:buNone/>
              <a:defRPr sz="2200"/>
            </a:lvl5pPr>
            <a:lvl6pPr marL="2453293" indent="0">
              <a:buNone/>
              <a:defRPr sz="2200"/>
            </a:lvl6pPr>
            <a:lvl7pPr marL="2943952" indent="0">
              <a:buNone/>
              <a:defRPr sz="2200"/>
            </a:lvl7pPr>
            <a:lvl8pPr marL="3434611" indent="0">
              <a:buNone/>
              <a:defRPr sz="2200"/>
            </a:lvl8pPr>
            <a:lvl9pPr marL="3925269" indent="0">
              <a:buNone/>
              <a:defRPr sz="2200"/>
            </a:lvl9pPr>
          </a:lstStyle>
          <a:p>
            <a:pPr lvl="0"/>
            <a:endParaRPr lang="fr-FR" noProof="0"/>
          </a:p>
        </p:txBody>
      </p:sp>
      <p:sp>
        <p:nvSpPr>
          <p:cNvPr id="4" name="Espace réservé du texte 3"/>
          <p:cNvSpPr>
            <a:spLocks noGrp="1"/>
          </p:cNvSpPr>
          <p:nvPr>
            <p:ph type="body" sz="half" idx="2"/>
          </p:nvPr>
        </p:nvSpPr>
        <p:spPr>
          <a:xfrm>
            <a:off x="1376265" y="7946643"/>
            <a:ext cx="4212908" cy="1191643"/>
          </a:xfrm>
        </p:spPr>
        <p:txBody>
          <a:bodyPr/>
          <a:lstStyle>
            <a:lvl1pPr marL="0" indent="0">
              <a:buNone/>
              <a:defRPr sz="1500"/>
            </a:lvl1pPr>
            <a:lvl2pPr marL="490659" indent="0">
              <a:buNone/>
              <a:defRPr sz="1300"/>
            </a:lvl2pPr>
            <a:lvl3pPr marL="981317" indent="0">
              <a:buNone/>
              <a:defRPr sz="1100"/>
            </a:lvl3pPr>
            <a:lvl4pPr marL="1471976" indent="0">
              <a:buNone/>
              <a:defRPr sz="1000"/>
            </a:lvl4pPr>
            <a:lvl5pPr marL="1962635" indent="0">
              <a:buNone/>
              <a:defRPr sz="1000"/>
            </a:lvl5pPr>
            <a:lvl6pPr marL="2453293" indent="0">
              <a:buNone/>
              <a:defRPr sz="1000"/>
            </a:lvl6pPr>
            <a:lvl7pPr marL="2943952" indent="0">
              <a:buNone/>
              <a:defRPr sz="1000"/>
            </a:lvl7pPr>
            <a:lvl8pPr marL="3434611" indent="0">
              <a:buNone/>
              <a:defRPr sz="1000"/>
            </a:lvl8pPr>
            <a:lvl9pPr marL="3925269" indent="0">
              <a:buNone/>
              <a:defRPr sz="10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11A63FD-4580-4F54-BC24-C323CCE1FAB7}" type="datetimeFigureOut">
              <a:rPr lang="fr-FR"/>
              <a:pPr>
                <a:defRPr/>
              </a:pPr>
              <a:t>22/03/2023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99DDA1D-8D9A-4FEE-A7F8-BF5552D92B3E}"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350838" y="406400"/>
            <a:ext cx="6319837" cy="1692275"/>
          </a:xfrm>
          <a:prstGeom prst="rect">
            <a:avLst/>
          </a:prstGeom>
          <a:noFill/>
          <a:ln w="9525">
            <a:noFill/>
            <a:miter lim="800000"/>
            <a:headEnd/>
            <a:tailEnd/>
          </a:ln>
        </p:spPr>
        <p:txBody>
          <a:bodyPr vert="horz" wrap="square" lIns="98132" tIns="49066" rIns="98132" bIns="49066"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350838" y="2368550"/>
            <a:ext cx="6319837" cy="6700838"/>
          </a:xfrm>
          <a:prstGeom prst="rect">
            <a:avLst/>
          </a:prstGeom>
          <a:noFill/>
          <a:ln w="9525">
            <a:noFill/>
            <a:miter lim="800000"/>
            <a:headEnd/>
            <a:tailEnd/>
          </a:ln>
        </p:spPr>
        <p:txBody>
          <a:bodyPr vert="horz" wrap="square" lIns="98132" tIns="49066" rIns="98132" bIns="49066"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50838" y="9410700"/>
            <a:ext cx="1638300" cy="541338"/>
          </a:xfrm>
          <a:prstGeom prst="rect">
            <a:avLst/>
          </a:prstGeom>
        </p:spPr>
        <p:txBody>
          <a:bodyPr vert="horz" lIns="98132" tIns="49066" rIns="98132" bIns="49066" rtlCol="0" anchor="ctr"/>
          <a:lstStyle>
            <a:lvl1pPr algn="l" defTabSz="981317" fontAlgn="auto">
              <a:spcBef>
                <a:spcPts val="0"/>
              </a:spcBef>
              <a:spcAft>
                <a:spcPts val="0"/>
              </a:spcAft>
              <a:defRPr sz="1300" smtClean="0">
                <a:solidFill>
                  <a:schemeClr val="tx1">
                    <a:tint val="75000"/>
                  </a:schemeClr>
                </a:solidFill>
                <a:latin typeface="+mn-lt"/>
                <a:cs typeface="+mn-cs"/>
              </a:defRPr>
            </a:lvl1pPr>
          </a:lstStyle>
          <a:p>
            <a:pPr>
              <a:defRPr/>
            </a:pPr>
            <a:fld id="{EA436211-D5FB-4BC4-B492-AEE6FFDC99C2}" type="datetimeFigureOut">
              <a:rPr lang="fr-FR"/>
              <a:pPr>
                <a:defRPr/>
              </a:pPr>
              <a:t>22/03/2023</a:t>
            </a:fld>
            <a:endParaRPr lang="fr-FR"/>
          </a:p>
        </p:txBody>
      </p:sp>
      <p:sp>
        <p:nvSpPr>
          <p:cNvPr id="5" name="Espace réservé du pied de page 4"/>
          <p:cNvSpPr>
            <a:spLocks noGrp="1"/>
          </p:cNvSpPr>
          <p:nvPr>
            <p:ph type="ftr" sz="quarter" idx="3"/>
          </p:nvPr>
        </p:nvSpPr>
        <p:spPr>
          <a:xfrm>
            <a:off x="2398713" y="9410700"/>
            <a:ext cx="2224087" cy="541338"/>
          </a:xfrm>
          <a:prstGeom prst="rect">
            <a:avLst/>
          </a:prstGeom>
        </p:spPr>
        <p:txBody>
          <a:bodyPr vert="horz" lIns="98132" tIns="49066" rIns="98132" bIns="49066" rtlCol="0" anchor="ctr"/>
          <a:lstStyle>
            <a:lvl1pPr algn="ctr" defTabSz="981317" fontAlgn="auto">
              <a:spcBef>
                <a:spcPts val="0"/>
              </a:spcBef>
              <a:spcAft>
                <a:spcPts val="0"/>
              </a:spcAft>
              <a:defRPr sz="13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5032375" y="9410700"/>
            <a:ext cx="1638300" cy="541338"/>
          </a:xfrm>
          <a:prstGeom prst="rect">
            <a:avLst/>
          </a:prstGeom>
        </p:spPr>
        <p:txBody>
          <a:bodyPr vert="horz" lIns="98132" tIns="49066" rIns="98132" bIns="49066" rtlCol="0" anchor="ctr"/>
          <a:lstStyle>
            <a:lvl1pPr algn="r" defTabSz="981317" fontAlgn="auto">
              <a:spcBef>
                <a:spcPts val="0"/>
              </a:spcBef>
              <a:spcAft>
                <a:spcPts val="0"/>
              </a:spcAft>
              <a:defRPr sz="1300" smtClean="0">
                <a:solidFill>
                  <a:schemeClr val="tx1">
                    <a:tint val="75000"/>
                  </a:schemeClr>
                </a:solidFill>
                <a:latin typeface="+mn-lt"/>
                <a:cs typeface="+mn-cs"/>
              </a:defRPr>
            </a:lvl1pPr>
          </a:lstStyle>
          <a:p>
            <a:pPr>
              <a:defRPr/>
            </a:pPr>
            <a:fld id="{D56EC547-7D0F-4D02-A606-93EB947EF3ED}"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81075" rtl="0" fontAlgn="base">
        <a:spcBef>
          <a:spcPct val="0"/>
        </a:spcBef>
        <a:spcAft>
          <a:spcPct val="0"/>
        </a:spcAft>
        <a:defRPr sz="4700" kern="1200">
          <a:solidFill>
            <a:schemeClr val="tx1"/>
          </a:solidFill>
          <a:latin typeface="+mj-lt"/>
          <a:ea typeface="+mj-ea"/>
          <a:cs typeface="+mj-cs"/>
        </a:defRPr>
      </a:lvl1pPr>
      <a:lvl2pPr algn="ctr" defTabSz="981075" rtl="0" fontAlgn="base">
        <a:spcBef>
          <a:spcPct val="0"/>
        </a:spcBef>
        <a:spcAft>
          <a:spcPct val="0"/>
        </a:spcAft>
        <a:defRPr sz="4700">
          <a:solidFill>
            <a:schemeClr val="tx1"/>
          </a:solidFill>
          <a:latin typeface="Calibri" pitchFamily="34" charset="0"/>
        </a:defRPr>
      </a:lvl2pPr>
      <a:lvl3pPr algn="ctr" defTabSz="981075" rtl="0" fontAlgn="base">
        <a:spcBef>
          <a:spcPct val="0"/>
        </a:spcBef>
        <a:spcAft>
          <a:spcPct val="0"/>
        </a:spcAft>
        <a:defRPr sz="4700">
          <a:solidFill>
            <a:schemeClr val="tx1"/>
          </a:solidFill>
          <a:latin typeface="Calibri" pitchFamily="34" charset="0"/>
        </a:defRPr>
      </a:lvl3pPr>
      <a:lvl4pPr algn="ctr" defTabSz="981075" rtl="0" fontAlgn="base">
        <a:spcBef>
          <a:spcPct val="0"/>
        </a:spcBef>
        <a:spcAft>
          <a:spcPct val="0"/>
        </a:spcAft>
        <a:defRPr sz="4700">
          <a:solidFill>
            <a:schemeClr val="tx1"/>
          </a:solidFill>
          <a:latin typeface="Calibri" pitchFamily="34" charset="0"/>
        </a:defRPr>
      </a:lvl4pPr>
      <a:lvl5pPr algn="ctr" defTabSz="981075" rtl="0" fontAlgn="base">
        <a:spcBef>
          <a:spcPct val="0"/>
        </a:spcBef>
        <a:spcAft>
          <a:spcPct val="0"/>
        </a:spcAft>
        <a:defRPr sz="4700">
          <a:solidFill>
            <a:schemeClr val="tx1"/>
          </a:solidFill>
          <a:latin typeface="Calibri" pitchFamily="34" charset="0"/>
        </a:defRPr>
      </a:lvl5pPr>
      <a:lvl6pPr marL="457200" algn="ctr" defTabSz="981075" rtl="0" fontAlgn="base">
        <a:spcBef>
          <a:spcPct val="0"/>
        </a:spcBef>
        <a:spcAft>
          <a:spcPct val="0"/>
        </a:spcAft>
        <a:defRPr sz="4700">
          <a:solidFill>
            <a:schemeClr val="tx1"/>
          </a:solidFill>
          <a:latin typeface="Calibri" pitchFamily="34" charset="0"/>
        </a:defRPr>
      </a:lvl6pPr>
      <a:lvl7pPr marL="914400" algn="ctr" defTabSz="981075" rtl="0" fontAlgn="base">
        <a:spcBef>
          <a:spcPct val="0"/>
        </a:spcBef>
        <a:spcAft>
          <a:spcPct val="0"/>
        </a:spcAft>
        <a:defRPr sz="4700">
          <a:solidFill>
            <a:schemeClr val="tx1"/>
          </a:solidFill>
          <a:latin typeface="Calibri" pitchFamily="34" charset="0"/>
        </a:defRPr>
      </a:lvl7pPr>
      <a:lvl8pPr marL="1371600" algn="ctr" defTabSz="981075" rtl="0" fontAlgn="base">
        <a:spcBef>
          <a:spcPct val="0"/>
        </a:spcBef>
        <a:spcAft>
          <a:spcPct val="0"/>
        </a:spcAft>
        <a:defRPr sz="4700">
          <a:solidFill>
            <a:schemeClr val="tx1"/>
          </a:solidFill>
          <a:latin typeface="Calibri" pitchFamily="34" charset="0"/>
        </a:defRPr>
      </a:lvl8pPr>
      <a:lvl9pPr marL="1828800" algn="ctr" defTabSz="981075" rtl="0" fontAlgn="base">
        <a:spcBef>
          <a:spcPct val="0"/>
        </a:spcBef>
        <a:spcAft>
          <a:spcPct val="0"/>
        </a:spcAft>
        <a:defRPr sz="4700">
          <a:solidFill>
            <a:schemeClr val="tx1"/>
          </a:solidFill>
          <a:latin typeface="Calibri" pitchFamily="34" charset="0"/>
        </a:defRPr>
      </a:lvl9pPr>
    </p:titleStyle>
    <p:bodyStyle>
      <a:lvl1pPr marL="366713" indent="-366713" algn="l" defTabSz="981075" rtl="0" fontAlgn="base">
        <a:spcBef>
          <a:spcPct val="20000"/>
        </a:spcBef>
        <a:spcAft>
          <a:spcPct val="0"/>
        </a:spcAft>
        <a:buFont typeface="Arial" charset="0"/>
        <a:buChar char="•"/>
        <a:defRPr sz="3500" kern="1200">
          <a:solidFill>
            <a:schemeClr val="tx1"/>
          </a:solidFill>
          <a:latin typeface="+mn-lt"/>
          <a:ea typeface="+mn-ea"/>
          <a:cs typeface="+mn-cs"/>
        </a:defRPr>
      </a:lvl1pPr>
      <a:lvl2pPr marL="796925" indent="-306388" algn="l" defTabSz="981075" rtl="0" fontAlgn="base">
        <a:spcBef>
          <a:spcPct val="20000"/>
        </a:spcBef>
        <a:spcAft>
          <a:spcPct val="0"/>
        </a:spcAft>
        <a:buFont typeface="Arial" charset="0"/>
        <a:buChar char="–"/>
        <a:defRPr sz="3000" kern="1200">
          <a:solidFill>
            <a:schemeClr val="tx1"/>
          </a:solidFill>
          <a:latin typeface="+mn-lt"/>
          <a:ea typeface="+mn-ea"/>
          <a:cs typeface="+mn-cs"/>
        </a:defRPr>
      </a:lvl2pPr>
      <a:lvl3pPr marL="1225550" indent="-244475" algn="l" defTabSz="981075" rtl="0" fontAlgn="base">
        <a:spcBef>
          <a:spcPct val="20000"/>
        </a:spcBef>
        <a:spcAft>
          <a:spcPct val="0"/>
        </a:spcAft>
        <a:buFont typeface="Arial" charset="0"/>
        <a:buChar char="•"/>
        <a:defRPr sz="2500" kern="1200">
          <a:solidFill>
            <a:schemeClr val="tx1"/>
          </a:solidFill>
          <a:latin typeface="+mn-lt"/>
          <a:ea typeface="+mn-ea"/>
          <a:cs typeface="+mn-cs"/>
        </a:defRPr>
      </a:lvl3pPr>
      <a:lvl4pPr marL="1716088" indent="-244475" algn="l" defTabSz="981075" rtl="0" fontAlgn="base">
        <a:spcBef>
          <a:spcPct val="20000"/>
        </a:spcBef>
        <a:spcAft>
          <a:spcPct val="0"/>
        </a:spcAft>
        <a:buFont typeface="Arial" charset="0"/>
        <a:buChar char="–"/>
        <a:defRPr sz="2200" kern="1200">
          <a:solidFill>
            <a:schemeClr val="tx1"/>
          </a:solidFill>
          <a:latin typeface="+mn-lt"/>
          <a:ea typeface="+mn-ea"/>
          <a:cs typeface="+mn-cs"/>
        </a:defRPr>
      </a:lvl4pPr>
      <a:lvl5pPr marL="2206625" indent="-244475" algn="l" defTabSz="981075" rtl="0" fontAlgn="base">
        <a:spcBef>
          <a:spcPct val="20000"/>
        </a:spcBef>
        <a:spcAft>
          <a:spcPct val="0"/>
        </a:spcAft>
        <a:buFont typeface="Arial" charset="0"/>
        <a:buChar char="»"/>
        <a:defRPr sz="2200" kern="1200">
          <a:solidFill>
            <a:schemeClr val="tx1"/>
          </a:solidFill>
          <a:latin typeface="+mn-lt"/>
          <a:ea typeface="+mn-ea"/>
          <a:cs typeface="+mn-cs"/>
        </a:defRPr>
      </a:lvl5pPr>
      <a:lvl6pPr marL="2698622" indent="-245329" algn="l" defTabSz="981317"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189281" indent="-245329" algn="l" defTabSz="981317"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679939" indent="-245329" algn="l" defTabSz="981317"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170598" indent="-245329" algn="l" defTabSz="981317"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fr-FR"/>
      </a:defPPr>
      <a:lvl1pPr marL="0" algn="l" defTabSz="981317" rtl="0" eaLnBrk="1" latinLnBrk="0" hangingPunct="1">
        <a:defRPr sz="2000" kern="1200">
          <a:solidFill>
            <a:schemeClr val="tx1"/>
          </a:solidFill>
          <a:latin typeface="+mn-lt"/>
          <a:ea typeface="+mn-ea"/>
          <a:cs typeface="+mn-cs"/>
        </a:defRPr>
      </a:lvl1pPr>
      <a:lvl2pPr marL="490659" algn="l" defTabSz="981317" rtl="0" eaLnBrk="1" latinLnBrk="0" hangingPunct="1">
        <a:defRPr sz="2000" kern="1200">
          <a:solidFill>
            <a:schemeClr val="tx1"/>
          </a:solidFill>
          <a:latin typeface="+mn-lt"/>
          <a:ea typeface="+mn-ea"/>
          <a:cs typeface="+mn-cs"/>
        </a:defRPr>
      </a:lvl2pPr>
      <a:lvl3pPr marL="981317" algn="l" defTabSz="981317" rtl="0" eaLnBrk="1" latinLnBrk="0" hangingPunct="1">
        <a:defRPr sz="2000" kern="1200">
          <a:solidFill>
            <a:schemeClr val="tx1"/>
          </a:solidFill>
          <a:latin typeface="+mn-lt"/>
          <a:ea typeface="+mn-ea"/>
          <a:cs typeface="+mn-cs"/>
        </a:defRPr>
      </a:lvl3pPr>
      <a:lvl4pPr marL="1471976" algn="l" defTabSz="981317" rtl="0" eaLnBrk="1" latinLnBrk="0" hangingPunct="1">
        <a:defRPr sz="2000" kern="1200">
          <a:solidFill>
            <a:schemeClr val="tx1"/>
          </a:solidFill>
          <a:latin typeface="+mn-lt"/>
          <a:ea typeface="+mn-ea"/>
          <a:cs typeface="+mn-cs"/>
        </a:defRPr>
      </a:lvl4pPr>
      <a:lvl5pPr marL="1962635" algn="l" defTabSz="981317" rtl="0" eaLnBrk="1" latinLnBrk="0" hangingPunct="1">
        <a:defRPr sz="2000" kern="1200">
          <a:solidFill>
            <a:schemeClr val="tx1"/>
          </a:solidFill>
          <a:latin typeface="+mn-lt"/>
          <a:ea typeface="+mn-ea"/>
          <a:cs typeface="+mn-cs"/>
        </a:defRPr>
      </a:lvl5pPr>
      <a:lvl6pPr marL="2453293" algn="l" defTabSz="981317" rtl="0" eaLnBrk="1" latinLnBrk="0" hangingPunct="1">
        <a:defRPr sz="2000" kern="1200">
          <a:solidFill>
            <a:schemeClr val="tx1"/>
          </a:solidFill>
          <a:latin typeface="+mn-lt"/>
          <a:ea typeface="+mn-ea"/>
          <a:cs typeface="+mn-cs"/>
        </a:defRPr>
      </a:lvl6pPr>
      <a:lvl7pPr marL="2943952" algn="l" defTabSz="981317" rtl="0" eaLnBrk="1" latinLnBrk="0" hangingPunct="1">
        <a:defRPr sz="2000" kern="1200">
          <a:solidFill>
            <a:schemeClr val="tx1"/>
          </a:solidFill>
          <a:latin typeface="+mn-lt"/>
          <a:ea typeface="+mn-ea"/>
          <a:cs typeface="+mn-cs"/>
        </a:defRPr>
      </a:lvl7pPr>
      <a:lvl8pPr marL="3434611" algn="l" defTabSz="981317" rtl="0" eaLnBrk="1" latinLnBrk="0" hangingPunct="1">
        <a:defRPr sz="2000" kern="1200">
          <a:solidFill>
            <a:schemeClr val="tx1"/>
          </a:solidFill>
          <a:latin typeface="+mn-lt"/>
          <a:ea typeface="+mn-ea"/>
          <a:cs typeface="+mn-cs"/>
        </a:defRPr>
      </a:lvl8pPr>
      <a:lvl9pPr marL="3925269" algn="l" defTabSz="981317"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microsoft.com/office/2007/relationships/hdphoto" Target="../media/hdphoto1.wdp"/><Relationship Id="rId3" Type="http://schemas.openxmlformats.org/officeDocument/2006/relationships/image" Target="../media/image2.png"/><Relationship Id="rId21" Type="http://schemas.openxmlformats.org/officeDocument/2006/relationships/chart" Target="../charts/chart3.xml"/><Relationship Id="rId7" Type="http://schemas.openxmlformats.org/officeDocument/2006/relationships/image" Target="../media/image6.png"/><Relationship Id="rId12" Type="http://schemas.openxmlformats.org/officeDocument/2006/relationships/image" Target="../media/image11.jpe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chart" Target="../charts/chart2.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chart" Target="../charts/chart1.xml"/><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chart" Target="../charts/chart4.xml"/></Relationships>
</file>

<file path=ppt/slides/_rels/slide2.xml.rels><?xml version="1.0" encoding="UTF-8" standalone="yes"?>
<Relationships xmlns="http://schemas.openxmlformats.org/package/2006/relationships"><Relationship Id="rId3" Type="http://schemas.openxmlformats.org/officeDocument/2006/relationships/hyperlink" Target="http://www.dynasty-am.lu/" TargetMode="External"/><Relationship Id="rId2" Type="http://schemas.openxmlformats.org/officeDocument/2006/relationships/image" Target="../media/image17.png"/><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ctangle 46"/>
          <p:cNvSpPr/>
          <p:nvPr/>
        </p:nvSpPr>
        <p:spPr>
          <a:xfrm>
            <a:off x="274465" y="846334"/>
            <a:ext cx="6535141" cy="532142"/>
          </a:xfrm>
          <a:prstGeom prst="rect">
            <a:avLst/>
          </a:prstGeom>
          <a:solidFill>
            <a:srgbClr val="F1F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p:cNvSpPr/>
          <p:nvPr/>
        </p:nvSpPr>
        <p:spPr>
          <a:xfrm>
            <a:off x="166205" y="5112362"/>
            <a:ext cx="3155092" cy="2156953"/>
          </a:xfrm>
          <a:prstGeom prst="rect">
            <a:avLst/>
          </a:prstGeom>
          <a:solidFill>
            <a:srgbClr val="F1F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152761" y="3111543"/>
            <a:ext cx="3168352" cy="1619233"/>
          </a:xfrm>
          <a:prstGeom prst="rect">
            <a:avLst/>
          </a:prstGeom>
          <a:solidFill>
            <a:srgbClr val="F1F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802016" y="34877"/>
            <a:ext cx="6164326" cy="699615"/>
          </a:xfrm>
          <a:prstGeom prst="rect">
            <a:avLst/>
          </a:prstGeom>
          <a:solidFill>
            <a:srgbClr val="2F53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978421" y="123496"/>
            <a:ext cx="5544616" cy="523220"/>
          </a:xfrm>
          <a:prstGeom prst="rect">
            <a:avLst/>
          </a:prstGeom>
          <a:noFill/>
        </p:spPr>
        <p:txBody>
          <a:bodyPr wrap="square" rtlCol="0">
            <a:spAutoFit/>
          </a:bodyPr>
          <a:lstStyle/>
          <a:p>
            <a:pPr algn="ctr"/>
            <a:r>
              <a:rPr lang="en-GB" sz="2800" i="1" dirty="0">
                <a:solidFill>
                  <a:schemeClr val="bg1"/>
                </a:solidFill>
                <a:latin typeface="Century Gothic" panose="020B0502020202020204" pitchFamily="34" charset="0"/>
                <a:cs typeface="Arial" panose="020B0604020202020204" pitchFamily="34" charset="0"/>
              </a:rPr>
              <a:t>Dynasty Global Convertibles</a:t>
            </a:r>
          </a:p>
        </p:txBody>
      </p:sp>
      <p:cxnSp>
        <p:nvCxnSpPr>
          <p:cNvPr id="9" name="Straight Connector 8"/>
          <p:cNvCxnSpPr/>
          <p:nvPr/>
        </p:nvCxnSpPr>
        <p:spPr>
          <a:xfrm>
            <a:off x="274981" y="773107"/>
            <a:ext cx="6535849" cy="11665"/>
          </a:xfrm>
          <a:prstGeom prst="line">
            <a:avLst/>
          </a:prstGeom>
          <a:ln w="19050">
            <a:solidFill>
              <a:srgbClr val="FCB260"/>
            </a:solidFill>
          </a:ln>
        </p:spPr>
        <p:style>
          <a:lnRef idx="3">
            <a:schemeClr val="accent1"/>
          </a:lnRef>
          <a:fillRef idx="0">
            <a:schemeClr val="accent1"/>
          </a:fillRef>
          <a:effectRef idx="2">
            <a:schemeClr val="accent1"/>
          </a:effectRef>
          <a:fontRef idx="minor">
            <a:schemeClr val="tx1"/>
          </a:fontRef>
        </p:style>
      </p:cxnSp>
      <p:sp>
        <p:nvSpPr>
          <p:cNvPr id="12" name="TextBox 11"/>
          <p:cNvSpPr txBox="1"/>
          <p:nvPr/>
        </p:nvSpPr>
        <p:spPr>
          <a:xfrm>
            <a:off x="284113" y="802812"/>
            <a:ext cx="6516987" cy="723275"/>
          </a:xfrm>
          <a:prstGeom prst="rect">
            <a:avLst/>
          </a:prstGeom>
          <a:noFill/>
        </p:spPr>
        <p:txBody>
          <a:bodyPr wrap="square" rtlCol="0">
            <a:spAutoFit/>
          </a:bodyPr>
          <a:lstStyle/>
          <a:p>
            <a:pPr algn="ctr">
              <a:lnSpc>
                <a:spcPts val="1800"/>
              </a:lnSpc>
            </a:pPr>
            <a:r>
              <a:rPr lang="fr-LU" sz="1050" dirty="0">
                <a:solidFill>
                  <a:srgbClr val="002060"/>
                </a:solidFill>
                <a:latin typeface="Century Gothic" panose="020B0502020202020204" pitchFamily="34" charset="0"/>
                <a:cs typeface="Times New Roman" panose="02020603050405020304" pitchFamily="18" charset="0"/>
              </a:rPr>
              <a:t>L’objectif du compartiment « </a:t>
            </a:r>
            <a:r>
              <a:rPr lang="fr-LU" sz="1050" b="1" dirty="0" err="1">
                <a:solidFill>
                  <a:srgbClr val="002060"/>
                </a:solidFill>
                <a:latin typeface="Century Gothic" panose="020B0502020202020204" pitchFamily="34" charset="0"/>
                <a:cs typeface="Times New Roman" panose="02020603050405020304" pitchFamily="18" charset="0"/>
              </a:rPr>
              <a:t>Dynasty</a:t>
            </a:r>
            <a:r>
              <a:rPr lang="fr-LU" sz="1050" b="1" dirty="0">
                <a:solidFill>
                  <a:srgbClr val="002060"/>
                </a:solidFill>
                <a:latin typeface="Century Gothic" panose="020B0502020202020204" pitchFamily="34" charset="0"/>
                <a:cs typeface="Times New Roman" panose="02020603050405020304" pitchFamily="18" charset="0"/>
              </a:rPr>
              <a:t> Global Convertibles </a:t>
            </a:r>
            <a:r>
              <a:rPr lang="fr-LU" sz="1050" dirty="0">
                <a:solidFill>
                  <a:srgbClr val="002060"/>
                </a:solidFill>
                <a:latin typeface="Century Gothic" panose="020B0502020202020204" pitchFamily="34" charset="0"/>
                <a:cs typeface="Times New Roman" panose="02020603050405020304" pitchFamily="18" charset="0"/>
              </a:rPr>
              <a:t>» est de viser une croissance du capital sur le long terme en investissant principalement dans des obligations convertibles. </a:t>
            </a:r>
          </a:p>
          <a:p>
            <a:pPr algn="just"/>
            <a:endParaRPr lang="en-GB" sz="1100" dirty="0">
              <a:solidFill>
                <a:srgbClr val="002060"/>
              </a:solidFill>
              <a:latin typeface="+mn-lt"/>
            </a:endParaRPr>
          </a:p>
        </p:txBody>
      </p:sp>
      <p:cxnSp>
        <p:nvCxnSpPr>
          <p:cNvPr id="40" name="Straight Connector 39"/>
          <p:cNvCxnSpPr/>
          <p:nvPr/>
        </p:nvCxnSpPr>
        <p:spPr>
          <a:xfrm>
            <a:off x="3438748" y="1421058"/>
            <a:ext cx="6675" cy="1134184"/>
          </a:xfrm>
          <a:prstGeom prst="line">
            <a:avLst/>
          </a:prstGeom>
          <a:ln w="19050">
            <a:solidFill>
              <a:srgbClr val="FCB260"/>
            </a:solidFill>
          </a:ln>
        </p:spPr>
        <p:style>
          <a:lnRef idx="2">
            <a:schemeClr val="accent1"/>
          </a:lnRef>
          <a:fillRef idx="0">
            <a:schemeClr val="accent1"/>
          </a:fillRef>
          <a:effectRef idx="1">
            <a:schemeClr val="accent1"/>
          </a:effectRef>
          <a:fontRef idx="minor">
            <a:schemeClr val="tx1"/>
          </a:fontRef>
        </p:style>
      </p:cxnSp>
      <p:cxnSp>
        <p:nvCxnSpPr>
          <p:cNvPr id="60" name="Straight Connector 59"/>
          <p:cNvCxnSpPr>
            <a:cxnSpLocks/>
          </p:cNvCxnSpPr>
          <p:nvPr/>
        </p:nvCxnSpPr>
        <p:spPr>
          <a:xfrm>
            <a:off x="131335" y="2628553"/>
            <a:ext cx="6851925" cy="0"/>
          </a:xfrm>
          <a:prstGeom prst="line">
            <a:avLst/>
          </a:prstGeom>
          <a:ln w="19050">
            <a:solidFill>
              <a:srgbClr val="FCB260"/>
            </a:solidFill>
          </a:ln>
        </p:spPr>
        <p:style>
          <a:lnRef idx="3">
            <a:schemeClr val="accent1"/>
          </a:lnRef>
          <a:fillRef idx="0">
            <a:schemeClr val="accent1"/>
          </a:fillRef>
          <a:effectRef idx="2">
            <a:schemeClr val="accent1"/>
          </a:effectRef>
          <a:fontRef idx="minor">
            <a:schemeClr val="tx1"/>
          </a:fontRef>
        </p:style>
      </p:cxnSp>
      <p:cxnSp>
        <p:nvCxnSpPr>
          <p:cNvPr id="63" name="Straight Connector 62"/>
          <p:cNvCxnSpPr>
            <a:cxnSpLocks/>
          </p:cNvCxnSpPr>
          <p:nvPr/>
        </p:nvCxnSpPr>
        <p:spPr>
          <a:xfrm flipH="1">
            <a:off x="3404604" y="2733993"/>
            <a:ext cx="39358" cy="7414805"/>
          </a:xfrm>
          <a:prstGeom prst="line">
            <a:avLst/>
          </a:prstGeom>
          <a:ln w="19050">
            <a:solidFill>
              <a:srgbClr val="FCB260"/>
            </a:solidFill>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152761" y="2687013"/>
            <a:ext cx="3160873" cy="369332"/>
          </a:xfrm>
          <a:prstGeom prst="rect">
            <a:avLst/>
          </a:prstGeom>
          <a:solidFill>
            <a:srgbClr val="2F5385"/>
          </a:solidFill>
        </p:spPr>
        <p:txBody>
          <a:bodyPr wrap="square" rtlCol="0">
            <a:spAutoFit/>
          </a:bodyPr>
          <a:lstStyle/>
          <a:p>
            <a:pPr algn="ctr"/>
            <a:r>
              <a:rPr lang="fr-FR" sz="900" b="1" dirty="0">
                <a:solidFill>
                  <a:schemeClr val="bg1"/>
                </a:solidFill>
                <a:latin typeface="Century Gothic" panose="020B0502020202020204" pitchFamily="34" charset="0"/>
                <a:ea typeface="Open Sans" pitchFamily="34" charset="0"/>
                <a:cs typeface="Times New Roman" panose="02020603050405020304" pitchFamily="18" charset="0"/>
              </a:rPr>
              <a:t>Pourquoi investir dans des convertibles à l’échelle globale?</a:t>
            </a:r>
          </a:p>
        </p:txBody>
      </p:sp>
      <p:sp>
        <p:nvSpPr>
          <p:cNvPr id="14" name="TextBox 13"/>
          <p:cNvSpPr txBox="1"/>
          <p:nvPr/>
        </p:nvSpPr>
        <p:spPr>
          <a:xfrm>
            <a:off x="183553" y="3160228"/>
            <a:ext cx="3145532" cy="1600438"/>
          </a:xfrm>
          <a:prstGeom prst="rect">
            <a:avLst/>
          </a:prstGeom>
          <a:noFill/>
          <a:ln>
            <a:noFill/>
          </a:ln>
        </p:spPr>
        <p:txBody>
          <a:bodyPr wrap="square" rtlCol="0">
            <a:spAutoFit/>
          </a:bodyPr>
          <a:lstStyle/>
          <a:p>
            <a:pPr marL="171450" indent="-171450" algn="just">
              <a:spcAft>
                <a:spcPts val="200"/>
              </a:spcAft>
              <a:buFont typeface="Wingdings" panose="05000000000000000000" pitchFamily="2" charset="2"/>
              <a:buChar char="Ø"/>
            </a:pPr>
            <a:r>
              <a:rPr lang="fr-FR" sz="800" dirty="0">
                <a:solidFill>
                  <a:srgbClr val="002060"/>
                </a:solidFill>
                <a:latin typeface="Century Gothic" panose="020B0502020202020204" pitchFamily="34" charset="0"/>
                <a:cs typeface="Times New Roman" panose="02020603050405020304" pitchFamily="18" charset="0"/>
              </a:rPr>
              <a:t>Accès au </a:t>
            </a:r>
            <a:r>
              <a:rPr lang="fr-FR" sz="800" b="1" dirty="0">
                <a:solidFill>
                  <a:srgbClr val="002060"/>
                </a:solidFill>
                <a:latin typeface="Century Gothic" panose="020B0502020202020204" pitchFamily="34" charset="0"/>
                <a:cs typeface="Times New Roman" panose="02020603050405020304" pitchFamily="18" charset="0"/>
              </a:rPr>
              <a:t>marché mondial des convertibles </a:t>
            </a:r>
            <a:r>
              <a:rPr lang="fr-FR" sz="800" dirty="0">
                <a:solidFill>
                  <a:srgbClr val="002060"/>
                </a:solidFill>
                <a:latin typeface="Century Gothic" panose="020B0502020202020204" pitchFamily="34" charset="0"/>
                <a:cs typeface="Times New Roman" panose="02020603050405020304" pitchFamily="18" charset="0"/>
              </a:rPr>
              <a:t>avec une </a:t>
            </a:r>
            <a:r>
              <a:rPr lang="fr-FR" sz="800" b="1" dirty="0">
                <a:solidFill>
                  <a:srgbClr val="002060"/>
                </a:solidFill>
                <a:latin typeface="Century Gothic" panose="020B0502020202020204" pitchFamily="34" charset="0"/>
                <a:cs typeface="Times New Roman" panose="02020603050405020304" pitchFamily="18" charset="0"/>
              </a:rPr>
              <a:t>plus grande diversité</a:t>
            </a:r>
            <a:r>
              <a:rPr lang="fr-FR" sz="800" dirty="0">
                <a:solidFill>
                  <a:srgbClr val="002060"/>
                </a:solidFill>
                <a:latin typeface="Century Gothic" panose="020B0502020202020204" pitchFamily="34" charset="0"/>
                <a:cs typeface="Times New Roman" panose="02020603050405020304" pitchFamily="18" charset="0"/>
              </a:rPr>
              <a:t> de sociétés et de secteurs </a:t>
            </a:r>
          </a:p>
          <a:p>
            <a:pPr algn="just">
              <a:spcAft>
                <a:spcPts val="200"/>
              </a:spcAft>
            </a:pPr>
            <a:endParaRPr lang="fr-FR" sz="800" dirty="0">
              <a:solidFill>
                <a:srgbClr val="002060"/>
              </a:solidFill>
              <a:latin typeface="Century Gothic" panose="020B0502020202020204" pitchFamily="34" charset="0"/>
              <a:cs typeface="Times New Roman" panose="02020603050405020304" pitchFamily="18" charset="0"/>
            </a:endParaRPr>
          </a:p>
          <a:p>
            <a:pPr marL="171450" indent="-171450" algn="just">
              <a:spcAft>
                <a:spcPts val="200"/>
              </a:spcAft>
              <a:buFont typeface="Wingdings" panose="05000000000000000000" pitchFamily="2" charset="2"/>
              <a:buChar char="Ø"/>
            </a:pPr>
            <a:r>
              <a:rPr lang="fr-FR" sz="800" b="1" dirty="0">
                <a:solidFill>
                  <a:srgbClr val="002060"/>
                </a:solidFill>
                <a:latin typeface="Century Gothic" panose="020B0502020202020204" pitchFamily="34" charset="0"/>
                <a:cs typeface="Times New Roman" panose="02020603050405020304" pitchFamily="18" charset="0"/>
              </a:rPr>
              <a:t>Une classe d’actifs attractive </a:t>
            </a:r>
            <a:r>
              <a:rPr lang="fr-FR" sz="800" dirty="0">
                <a:solidFill>
                  <a:srgbClr val="002060"/>
                </a:solidFill>
                <a:latin typeface="Century Gothic" panose="020B0502020202020204" pitchFamily="34" charset="0"/>
                <a:cs typeface="Times New Roman" panose="02020603050405020304" pitchFamily="18" charset="0"/>
              </a:rPr>
              <a:t>pour bénéficier des marchés actions et obligataires avec une volatilité réduite</a:t>
            </a:r>
          </a:p>
          <a:p>
            <a:pPr algn="just">
              <a:spcAft>
                <a:spcPts val="200"/>
              </a:spcAft>
            </a:pPr>
            <a:endParaRPr lang="fr-FR" sz="800" dirty="0">
              <a:solidFill>
                <a:srgbClr val="002060"/>
              </a:solidFill>
              <a:latin typeface="Century Gothic" panose="020B0502020202020204" pitchFamily="34" charset="0"/>
              <a:cs typeface="Times New Roman" panose="02020603050405020304" pitchFamily="18" charset="0"/>
            </a:endParaRPr>
          </a:p>
          <a:p>
            <a:pPr marL="171450" indent="-171450" algn="just">
              <a:spcAft>
                <a:spcPts val="200"/>
              </a:spcAft>
              <a:buFont typeface="Wingdings" panose="05000000000000000000" pitchFamily="2" charset="2"/>
              <a:buChar char="Ø"/>
            </a:pPr>
            <a:r>
              <a:rPr lang="fr-FR" sz="800" b="1" dirty="0">
                <a:solidFill>
                  <a:srgbClr val="002060"/>
                </a:solidFill>
                <a:latin typeface="Century Gothic" panose="020B0502020202020204" pitchFamily="34" charset="0"/>
                <a:cs typeface="Times New Roman" panose="02020603050405020304" pitchFamily="18" charset="0"/>
              </a:rPr>
              <a:t>Un potentiel significatif </a:t>
            </a:r>
            <a:r>
              <a:rPr lang="fr-FR" sz="800" dirty="0">
                <a:solidFill>
                  <a:srgbClr val="002060"/>
                </a:solidFill>
                <a:latin typeface="Century Gothic" panose="020B0502020202020204" pitchFamily="34" charset="0"/>
                <a:cs typeface="Times New Roman" panose="02020603050405020304" pitchFamily="18" charset="0"/>
              </a:rPr>
              <a:t>avec un marché primaire dynamique et diversifié, source de performance</a:t>
            </a:r>
          </a:p>
          <a:p>
            <a:pPr algn="just">
              <a:spcAft>
                <a:spcPts val="200"/>
              </a:spcAft>
            </a:pPr>
            <a:endParaRPr lang="fr-FR" sz="800" dirty="0">
              <a:solidFill>
                <a:srgbClr val="002060"/>
              </a:solidFill>
              <a:latin typeface="Century Gothic" panose="020B0502020202020204" pitchFamily="34" charset="0"/>
              <a:cs typeface="Times New Roman" panose="02020603050405020304" pitchFamily="18" charset="0"/>
            </a:endParaRPr>
          </a:p>
          <a:p>
            <a:pPr marL="171450" indent="-171450" algn="just">
              <a:spcAft>
                <a:spcPts val="200"/>
              </a:spcAft>
              <a:buFont typeface="Wingdings" panose="05000000000000000000" pitchFamily="2" charset="2"/>
              <a:buChar char="Ø"/>
            </a:pPr>
            <a:r>
              <a:rPr lang="fr-FR" sz="800" dirty="0">
                <a:solidFill>
                  <a:srgbClr val="002060"/>
                </a:solidFill>
                <a:latin typeface="Century Gothic" panose="020B0502020202020204" pitchFamily="34" charset="0"/>
                <a:cs typeface="Times New Roman" panose="02020603050405020304" pitchFamily="18" charset="0"/>
              </a:rPr>
              <a:t>Des </a:t>
            </a:r>
            <a:r>
              <a:rPr lang="fr-FR" sz="800" b="1" dirty="0">
                <a:solidFill>
                  <a:srgbClr val="002060"/>
                </a:solidFill>
                <a:latin typeface="Century Gothic" panose="020B0502020202020204" pitchFamily="34" charset="0"/>
                <a:cs typeface="Times New Roman" panose="02020603050405020304" pitchFamily="18" charset="0"/>
              </a:rPr>
              <a:t>opportunités sur le thème des </a:t>
            </a:r>
            <a:r>
              <a:rPr lang="fr-FR" sz="800" b="1" dirty="0" err="1">
                <a:solidFill>
                  <a:srgbClr val="002060"/>
                </a:solidFill>
                <a:latin typeface="Century Gothic" panose="020B0502020202020204" pitchFamily="34" charset="0"/>
                <a:cs typeface="Times New Roman" panose="02020603050405020304" pitchFamily="18" charset="0"/>
              </a:rPr>
              <a:t>OPAs</a:t>
            </a:r>
            <a:r>
              <a:rPr lang="fr-FR" sz="800" b="1" dirty="0">
                <a:solidFill>
                  <a:srgbClr val="002060"/>
                </a:solidFill>
                <a:latin typeface="Century Gothic" panose="020B0502020202020204" pitchFamily="34" charset="0"/>
                <a:cs typeface="Times New Roman" panose="02020603050405020304" pitchFamily="18" charset="0"/>
              </a:rPr>
              <a:t> dans le monde</a:t>
            </a:r>
          </a:p>
        </p:txBody>
      </p:sp>
      <p:sp>
        <p:nvSpPr>
          <p:cNvPr id="39" name="ZoneTexte 5"/>
          <p:cNvSpPr txBox="1">
            <a:spLocks noChangeArrowheads="1"/>
          </p:cNvSpPr>
          <p:nvPr/>
        </p:nvSpPr>
        <p:spPr bwMode="auto">
          <a:xfrm>
            <a:off x="166205" y="4778759"/>
            <a:ext cx="3160873" cy="261610"/>
          </a:xfrm>
          <a:prstGeom prst="rect">
            <a:avLst/>
          </a:prstGeom>
          <a:solidFill>
            <a:srgbClr val="315385"/>
          </a:solidFill>
          <a:ln w="9525">
            <a:noFill/>
            <a:miter lim="800000"/>
            <a:headEnd/>
            <a:tailEnd/>
          </a:ln>
        </p:spPr>
        <p:txBody>
          <a:bodyPr wrap="square">
            <a:spAutoFit/>
          </a:bodyPr>
          <a:lstStyle/>
          <a:p>
            <a:pPr algn="ctr"/>
            <a:r>
              <a:rPr lang="fr-FR" sz="1050" b="1" dirty="0">
                <a:solidFill>
                  <a:schemeClr val="bg1"/>
                </a:solidFill>
                <a:latin typeface="Century Gothic" panose="020B0502020202020204" pitchFamily="34" charset="0"/>
                <a:ea typeface="Open Sans" pitchFamily="34" charset="0"/>
                <a:cs typeface="Arial" panose="020B0604020202020204" pitchFamily="34" charset="0"/>
              </a:rPr>
              <a:t>Notre portefeuille</a:t>
            </a:r>
          </a:p>
        </p:txBody>
      </p:sp>
      <p:sp>
        <p:nvSpPr>
          <p:cNvPr id="15" name="TextBox 14"/>
          <p:cNvSpPr txBox="1"/>
          <p:nvPr/>
        </p:nvSpPr>
        <p:spPr>
          <a:xfrm>
            <a:off x="173434" y="5100542"/>
            <a:ext cx="3118917" cy="2195473"/>
          </a:xfrm>
          <a:prstGeom prst="rect">
            <a:avLst/>
          </a:prstGeom>
          <a:noFill/>
        </p:spPr>
        <p:txBody>
          <a:bodyPr wrap="square" rtlCol="0">
            <a:spAutoFit/>
          </a:bodyPr>
          <a:lstStyle/>
          <a:p>
            <a:pPr marL="171450" indent="-171450" algn="just">
              <a:spcAft>
                <a:spcPts val="200"/>
              </a:spcAft>
              <a:buFont typeface="Wingdings" panose="05000000000000000000" pitchFamily="2" charset="2"/>
              <a:buChar char="Ø"/>
            </a:pPr>
            <a:r>
              <a:rPr lang="fr-FR" sz="800" dirty="0">
                <a:solidFill>
                  <a:srgbClr val="002060"/>
                </a:solidFill>
                <a:latin typeface="Century Gothic" panose="020B0502020202020204" pitchFamily="34" charset="0"/>
                <a:cs typeface="Times New Roman" panose="02020603050405020304" pitchFamily="18" charset="0"/>
              </a:rPr>
              <a:t>Un fonds </a:t>
            </a:r>
            <a:r>
              <a:rPr lang="fr-FR" sz="800" b="1" dirty="0">
                <a:solidFill>
                  <a:srgbClr val="002060"/>
                </a:solidFill>
                <a:latin typeface="Century Gothic" panose="020B0502020202020204" pitchFamily="34" charset="0"/>
                <a:cs typeface="Times New Roman" panose="02020603050405020304" pitchFamily="18" charset="0"/>
              </a:rPr>
              <a:t>pur d’obligations convertibles</a:t>
            </a:r>
            <a:r>
              <a:rPr lang="fr-FR" sz="800" dirty="0">
                <a:solidFill>
                  <a:srgbClr val="002060"/>
                </a:solidFill>
                <a:latin typeface="Century Gothic" panose="020B0502020202020204" pitchFamily="34" charset="0"/>
                <a:cs typeface="Times New Roman" panose="02020603050405020304" pitchFamily="18" charset="0"/>
              </a:rPr>
              <a:t> (pas de synthétiques, ni structurés, ni actions) </a:t>
            </a:r>
          </a:p>
          <a:p>
            <a:pPr algn="just">
              <a:spcAft>
                <a:spcPts val="200"/>
              </a:spcAft>
            </a:pPr>
            <a:endParaRPr lang="fr-FR" sz="800" dirty="0">
              <a:solidFill>
                <a:srgbClr val="002060"/>
              </a:solidFill>
              <a:latin typeface="Century Gothic" panose="020B0502020202020204" pitchFamily="34" charset="0"/>
              <a:cs typeface="Times New Roman" panose="02020603050405020304" pitchFamily="18" charset="0"/>
            </a:endParaRPr>
          </a:p>
          <a:p>
            <a:pPr marL="171450" indent="-171450" algn="just">
              <a:spcAft>
                <a:spcPts val="200"/>
              </a:spcAft>
              <a:buFont typeface="Wingdings" panose="05000000000000000000" pitchFamily="2" charset="2"/>
              <a:buChar char="Ø"/>
            </a:pPr>
            <a:r>
              <a:rPr lang="fr-FR" sz="800" dirty="0">
                <a:solidFill>
                  <a:srgbClr val="002060"/>
                </a:solidFill>
                <a:latin typeface="Century Gothic" panose="020B0502020202020204" pitchFamily="34" charset="0"/>
                <a:cs typeface="Times New Roman" panose="02020603050405020304" pitchFamily="18" charset="0"/>
              </a:rPr>
              <a:t>Un nombre limité de position principalement  à haut rendement et non-notée</a:t>
            </a:r>
          </a:p>
          <a:p>
            <a:pPr algn="just">
              <a:spcAft>
                <a:spcPts val="200"/>
              </a:spcAft>
            </a:pPr>
            <a:endParaRPr lang="fr-FR" sz="800" dirty="0">
              <a:solidFill>
                <a:srgbClr val="002060"/>
              </a:solidFill>
              <a:latin typeface="Century Gothic" panose="020B0502020202020204" pitchFamily="34" charset="0"/>
              <a:cs typeface="Times New Roman" panose="02020603050405020304" pitchFamily="18" charset="0"/>
            </a:endParaRPr>
          </a:p>
          <a:p>
            <a:pPr marL="171450" indent="-171450" algn="just">
              <a:spcAft>
                <a:spcPts val="200"/>
              </a:spcAft>
              <a:buFont typeface="Wingdings" panose="05000000000000000000" pitchFamily="2" charset="2"/>
              <a:buChar char="Ø"/>
            </a:pPr>
            <a:r>
              <a:rPr lang="fr-FR" sz="800" b="1" dirty="0">
                <a:solidFill>
                  <a:srgbClr val="002060"/>
                </a:solidFill>
                <a:latin typeface="Century Gothic" panose="020B0502020202020204" pitchFamily="34" charset="0"/>
                <a:cs typeface="Times New Roman" panose="02020603050405020304" pitchFamily="18" charset="0"/>
              </a:rPr>
              <a:t>Univers d’investissement global </a:t>
            </a:r>
            <a:r>
              <a:rPr lang="fr-FR" sz="800" dirty="0">
                <a:solidFill>
                  <a:srgbClr val="002060"/>
                </a:solidFill>
                <a:latin typeface="Century Gothic" panose="020B0502020202020204" pitchFamily="34" charset="0"/>
                <a:cs typeface="Times New Roman" panose="02020603050405020304" pitchFamily="18" charset="0"/>
              </a:rPr>
              <a:t>(70% max. Europe)</a:t>
            </a:r>
            <a:r>
              <a:rPr lang="en-US" sz="800" dirty="0">
                <a:solidFill>
                  <a:srgbClr val="002060"/>
                </a:solidFill>
                <a:latin typeface="Century Gothic" panose="020B0502020202020204" pitchFamily="34" charset="0"/>
                <a:cs typeface="Times New Roman" panose="02020603050405020304" pitchFamily="18" charset="0"/>
              </a:rPr>
              <a:t> </a:t>
            </a:r>
          </a:p>
          <a:p>
            <a:pPr algn="just">
              <a:spcAft>
                <a:spcPts val="200"/>
              </a:spcAft>
            </a:pPr>
            <a:endParaRPr lang="en-US" sz="800" dirty="0">
              <a:solidFill>
                <a:srgbClr val="002060"/>
              </a:solidFill>
              <a:latin typeface="Century Gothic" panose="020B0502020202020204" pitchFamily="34" charset="0"/>
              <a:cs typeface="Times New Roman" panose="02020603050405020304" pitchFamily="18" charset="0"/>
            </a:endParaRPr>
          </a:p>
          <a:p>
            <a:pPr marL="171450" indent="-171450" algn="just">
              <a:spcAft>
                <a:spcPts val="200"/>
              </a:spcAft>
              <a:buFont typeface="Wingdings" panose="05000000000000000000" pitchFamily="2" charset="2"/>
              <a:buChar char="Ø"/>
            </a:pPr>
            <a:r>
              <a:rPr lang="en-US" sz="800" b="1" dirty="0">
                <a:solidFill>
                  <a:srgbClr val="002060"/>
                </a:solidFill>
                <a:latin typeface="Century Gothic" panose="020B0502020202020204" pitchFamily="34" charset="0"/>
                <a:cs typeface="Times New Roman" panose="02020603050405020304" pitchFamily="18" charset="0"/>
              </a:rPr>
              <a:t>Delta </a:t>
            </a:r>
            <a:r>
              <a:rPr lang="en-US" sz="800" b="1" dirty="0" err="1">
                <a:solidFill>
                  <a:srgbClr val="002060"/>
                </a:solidFill>
                <a:latin typeface="Century Gothic" panose="020B0502020202020204" pitchFamily="34" charset="0"/>
                <a:cs typeface="Times New Roman" panose="02020603050405020304" pitchFamily="18" charset="0"/>
              </a:rPr>
              <a:t>moyen</a:t>
            </a:r>
            <a:r>
              <a:rPr lang="en-US" sz="800" b="1" dirty="0">
                <a:solidFill>
                  <a:srgbClr val="002060"/>
                </a:solidFill>
                <a:latin typeface="Century Gothic" panose="020B0502020202020204" pitchFamily="34" charset="0"/>
                <a:cs typeface="Times New Roman" panose="02020603050405020304" pitchFamily="18" charset="0"/>
              </a:rPr>
              <a:t> </a:t>
            </a:r>
            <a:r>
              <a:rPr lang="en-US" sz="800" b="1" dirty="0" err="1">
                <a:solidFill>
                  <a:srgbClr val="002060"/>
                </a:solidFill>
                <a:latin typeface="Century Gothic" panose="020B0502020202020204" pitchFamily="34" charset="0"/>
                <a:cs typeface="Times New Roman" panose="02020603050405020304" pitchFamily="18" charset="0"/>
              </a:rPr>
              <a:t>modéré</a:t>
            </a:r>
            <a:r>
              <a:rPr lang="en-US" sz="800" b="1" dirty="0">
                <a:solidFill>
                  <a:srgbClr val="002060"/>
                </a:solidFill>
                <a:latin typeface="Century Gothic" panose="020B0502020202020204" pitchFamily="34" charset="0"/>
                <a:cs typeface="Times New Roman" panose="02020603050405020304" pitchFamily="18" charset="0"/>
              </a:rPr>
              <a:t> </a:t>
            </a:r>
            <a:r>
              <a:rPr lang="en-US" sz="800" dirty="0">
                <a:solidFill>
                  <a:srgbClr val="002060"/>
                </a:solidFill>
                <a:latin typeface="Century Gothic" panose="020B0502020202020204" pitchFamily="34" charset="0"/>
                <a:cs typeface="Times New Roman" panose="02020603050405020304" pitchFamily="18" charset="0"/>
              </a:rPr>
              <a:t>(40% max)</a:t>
            </a:r>
          </a:p>
          <a:p>
            <a:pPr algn="just">
              <a:spcAft>
                <a:spcPts val="200"/>
              </a:spcAft>
            </a:pPr>
            <a:endParaRPr lang="en-US" sz="800" dirty="0">
              <a:solidFill>
                <a:srgbClr val="002060"/>
              </a:solidFill>
              <a:latin typeface="Century Gothic" panose="020B0502020202020204" pitchFamily="34" charset="0"/>
              <a:cs typeface="Times New Roman" panose="02020603050405020304" pitchFamily="18" charset="0"/>
            </a:endParaRPr>
          </a:p>
          <a:p>
            <a:pPr marL="171450" indent="-171450" algn="just">
              <a:spcAft>
                <a:spcPts val="200"/>
              </a:spcAft>
              <a:buFont typeface="Wingdings" panose="05000000000000000000" pitchFamily="2" charset="2"/>
              <a:buChar char="Ø"/>
            </a:pPr>
            <a:r>
              <a:rPr lang="fr-FR" sz="800" b="1" dirty="0">
                <a:solidFill>
                  <a:srgbClr val="002060"/>
                </a:solidFill>
                <a:latin typeface="Century Gothic" panose="020B0502020202020204" pitchFamily="34" charset="0"/>
                <a:cs typeface="Times New Roman" panose="02020603050405020304" pitchFamily="18" charset="0"/>
              </a:rPr>
              <a:t>Une gestion de conviction de « CB picking »</a:t>
            </a:r>
            <a:r>
              <a:rPr lang="fr-FR" sz="800" dirty="0">
                <a:solidFill>
                  <a:srgbClr val="002060"/>
                </a:solidFill>
                <a:latin typeface="Century Gothic" panose="020B0502020202020204" pitchFamily="34" charset="0"/>
                <a:cs typeface="Times New Roman" panose="02020603050405020304" pitchFamily="18" charset="0"/>
              </a:rPr>
              <a:t> reposant à la fois sur l’analyse crédit, fondamentale et technique</a:t>
            </a:r>
          </a:p>
          <a:p>
            <a:pPr algn="just">
              <a:spcAft>
                <a:spcPts val="200"/>
              </a:spcAft>
            </a:pPr>
            <a:endParaRPr lang="fr-FR" sz="800" dirty="0">
              <a:solidFill>
                <a:srgbClr val="002060"/>
              </a:solidFill>
              <a:latin typeface="Century Gothic" panose="020B0502020202020204" pitchFamily="34" charset="0"/>
              <a:cs typeface="Times New Roman" panose="02020603050405020304" pitchFamily="18" charset="0"/>
            </a:endParaRPr>
          </a:p>
          <a:p>
            <a:pPr marL="171450" indent="-171450" algn="just">
              <a:spcAft>
                <a:spcPts val="200"/>
              </a:spcAft>
              <a:buFont typeface="Wingdings" panose="05000000000000000000" pitchFamily="2" charset="2"/>
              <a:buChar char="Ø"/>
            </a:pPr>
            <a:r>
              <a:rPr lang="fr-FR" sz="800" b="1" dirty="0">
                <a:solidFill>
                  <a:srgbClr val="002060"/>
                </a:solidFill>
                <a:latin typeface="Century Gothic" panose="020B0502020202020204" pitchFamily="34" charset="0"/>
                <a:cs typeface="Times New Roman" panose="02020603050405020304" pitchFamily="18" charset="0"/>
              </a:rPr>
              <a:t>Pas d’indicateur de référence </a:t>
            </a:r>
            <a:r>
              <a:rPr lang="fr-FR" sz="800" dirty="0">
                <a:solidFill>
                  <a:srgbClr val="002060"/>
                </a:solidFill>
                <a:latin typeface="Century Gothic" panose="020B0502020202020204" pitchFamily="34" charset="0"/>
                <a:cs typeface="Times New Roman" panose="02020603050405020304" pitchFamily="18" charset="0"/>
              </a:rPr>
              <a:t>: la sélection reposant sur le meilleur couple rendement/risque.</a:t>
            </a:r>
            <a:endParaRPr lang="en-US" sz="800" dirty="0">
              <a:solidFill>
                <a:srgbClr val="002060"/>
              </a:solidFill>
              <a:latin typeface="Century Gothic" panose="020B0502020202020204" pitchFamily="34" charset="0"/>
              <a:cs typeface="Times New Roman" panose="02020603050405020304" pitchFamily="18" charset="0"/>
            </a:endParaRPr>
          </a:p>
        </p:txBody>
      </p:sp>
      <p:sp>
        <p:nvSpPr>
          <p:cNvPr id="41" name="ZoneTexte 5"/>
          <p:cNvSpPr txBox="1">
            <a:spLocks noChangeArrowheads="1"/>
          </p:cNvSpPr>
          <p:nvPr/>
        </p:nvSpPr>
        <p:spPr bwMode="auto">
          <a:xfrm>
            <a:off x="145429" y="7339968"/>
            <a:ext cx="3158250" cy="246221"/>
          </a:xfrm>
          <a:prstGeom prst="rect">
            <a:avLst/>
          </a:prstGeom>
          <a:solidFill>
            <a:srgbClr val="315385"/>
          </a:solidFill>
          <a:ln w="9525">
            <a:noFill/>
            <a:miter lim="800000"/>
            <a:headEnd/>
            <a:tailEnd/>
          </a:ln>
        </p:spPr>
        <p:txBody>
          <a:bodyPr wrap="square">
            <a:spAutoFit/>
          </a:bodyPr>
          <a:lstStyle/>
          <a:p>
            <a:pPr algn="ctr"/>
            <a:r>
              <a:rPr lang="fr-FR" sz="1000" b="1" dirty="0">
                <a:solidFill>
                  <a:schemeClr val="bg1"/>
                </a:solidFill>
                <a:latin typeface="Century Gothic" panose="020B0502020202020204" pitchFamily="34" charset="0"/>
                <a:ea typeface="Open Sans" pitchFamily="34" charset="0"/>
                <a:cs typeface="Times New Roman" panose="02020603050405020304" pitchFamily="18" charset="0"/>
              </a:rPr>
              <a:t>Avantage du Fond</a:t>
            </a:r>
          </a:p>
        </p:txBody>
      </p:sp>
      <p:sp>
        <p:nvSpPr>
          <p:cNvPr id="48" name="Rectangle 47"/>
          <p:cNvSpPr/>
          <p:nvPr/>
        </p:nvSpPr>
        <p:spPr>
          <a:xfrm>
            <a:off x="131335" y="7628331"/>
            <a:ext cx="3168352" cy="2469420"/>
          </a:xfrm>
          <a:prstGeom prst="rect">
            <a:avLst/>
          </a:prstGeom>
          <a:solidFill>
            <a:srgbClr val="F1F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170211" y="7681218"/>
            <a:ext cx="3045244" cy="1887696"/>
          </a:xfrm>
          <a:prstGeom prst="rect">
            <a:avLst/>
          </a:prstGeom>
          <a:noFill/>
        </p:spPr>
        <p:txBody>
          <a:bodyPr wrap="square" rtlCol="0">
            <a:spAutoFit/>
          </a:bodyPr>
          <a:lstStyle/>
          <a:p>
            <a:pPr marL="171450" indent="-171450" algn="just">
              <a:spcAft>
                <a:spcPts val="200"/>
              </a:spcAft>
              <a:buFont typeface="Wingdings" panose="05000000000000000000" pitchFamily="2" charset="2"/>
              <a:buChar char="Ø"/>
            </a:pPr>
            <a:r>
              <a:rPr lang="fr-FR" sz="800" dirty="0">
                <a:solidFill>
                  <a:srgbClr val="002060"/>
                </a:solidFill>
                <a:latin typeface="Century Gothic" panose="020B0502020202020204" pitchFamily="34" charset="0"/>
                <a:cs typeface="Times New Roman" panose="02020603050405020304" pitchFamily="18" charset="0"/>
              </a:rPr>
              <a:t>Expérience internationale sur le produit convertible des gérants </a:t>
            </a:r>
            <a:r>
              <a:rPr lang="fr-FR" sz="800" i="1" dirty="0">
                <a:solidFill>
                  <a:srgbClr val="002060"/>
                </a:solidFill>
                <a:latin typeface="Century Gothic" panose="020B0502020202020204" pitchFamily="34" charset="0"/>
                <a:cs typeface="Times New Roman" panose="02020603050405020304" pitchFamily="18" charset="0"/>
              </a:rPr>
              <a:t>(10 Lipper Fund Awards – Catégorie Convertibles Europe)</a:t>
            </a:r>
          </a:p>
          <a:p>
            <a:pPr algn="just">
              <a:spcAft>
                <a:spcPts val="200"/>
              </a:spcAft>
            </a:pPr>
            <a:endParaRPr lang="fr-FR" sz="400" dirty="0">
              <a:solidFill>
                <a:srgbClr val="002060"/>
              </a:solidFill>
              <a:latin typeface="Century Gothic" panose="020B0502020202020204" pitchFamily="34" charset="0"/>
              <a:cs typeface="Times New Roman" panose="02020603050405020304" pitchFamily="18" charset="0"/>
            </a:endParaRPr>
          </a:p>
          <a:p>
            <a:pPr marL="171450" indent="-171450" algn="just">
              <a:spcAft>
                <a:spcPts val="200"/>
              </a:spcAft>
              <a:buFont typeface="Wingdings" panose="05000000000000000000" pitchFamily="2" charset="2"/>
              <a:buChar char="Ø"/>
            </a:pPr>
            <a:r>
              <a:rPr lang="en-US" sz="800" b="1" dirty="0" err="1">
                <a:solidFill>
                  <a:srgbClr val="002060"/>
                </a:solidFill>
                <a:latin typeface="Century Gothic" panose="020B0502020202020204" pitchFamily="34" charset="0"/>
                <a:cs typeface="Times New Roman" panose="02020603050405020304" pitchFamily="18" charset="0"/>
              </a:rPr>
              <a:t>Saisir</a:t>
            </a:r>
            <a:r>
              <a:rPr lang="en-US" sz="800" b="1" dirty="0">
                <a:solidFill>
                  <a:srgbClr val="002060"/>
                </a:solidFill>
                <a:latin typeface="Century Gothic" panose="020B0502020202020204" pitchFamily="34" charset="0"/>
                <a:cs typeface="Times New Roman" panose="02020603050405020304" pitchFamily="18" charset="0"/>
              </a:rPr>
              <a:t> des </a:t>
            </a:r>
            <a:r>
              <a:rPr lang="en-US" sz="800" b="1" dirty="0" err="1">
                <a:solidFill>
                  <a:srgbClr val="002060"/>
                </a:solidFill>
                <a:latin typeface="Century Gothic" panose="020B0502020202020204" pitchFamily="34" charset="0"/>
                <a:cs typeface="Times New Roman" panose="02020603050405020304" pitchFamily="18" charset="0"/>
              </a:rPr>
              <a:t>opportunités</a:t>
            </a:r>
            <a:r>
              <a:rPr lang="en-US" sz="800" b="1" dirty="0">
                <a:solidFill>
                  <a:srgbClr val="002060"/>
                </a:solidFill>
                <a:latin typeface="Century Gothic" panose="020B0502020202020204" pitchFamily="34" charset="0"/>
                <a:cs typeface="Times New Roman" panose="02020603050405020304" pitchFamily="18" charset="0"/>
              </a:rPr>
              <a:t> sur </a:t>
            </a:r>
            <a:r>
              <a:rPr lang="en-US" sz="800" b="1" dirty="0" err="1">
                <a:solidFill>
                  <a:srgbClr val="002060"/>
                </a:solidFill>
                <a:latin typeface="Century Gothic" panose="020B0502020202020204" pitchFamily="34" charset="0"/>
                <a:cs typeface="Times New Roman" panose="02020603050405020304" pitchFamily="18" charset="0"/>
              </a:rPr>
              <a:t>l’univers</a:t>
            </a:r>
            <a:r>
              <a:rPr lang="en-US" sz="800" b="1" dirty="0">
                <a:solidFill>
                  <a:srgbClr val="002060"/>
                </a:solidFill>
                <a:latin typeface="Century Gothic" panose="020B0502020202020204" pitchFamily="34" charset="0"/>
                <a:cs typeface="Times New Roman" panose="02020603050405020304" pitchFamily="18" charset="0"/>
              </a:rPr>
              <a:t> </a:t>
            </a:r>
            <a:r>
              <a:rPr lang="en-US" sz="800" b="1" dirty="0" err="1">
                <a:solidFill>
                  <a:srgbClr val="002060"/>
                </a:solidFill>
                <a:latin typeface="Century Gothic" panose="020B0502020202020204" pitchFamily="34" charset="0"/>
                <a:cs typeface="Times New Roman" panose="02020603050405020304" pitchFamily="18" charset="0"/>
              </a:rPr>
              <a:t>complet</a:t>
            </a:r>
            <a:r>
              <a:rPr lang="en-US" sz="800" b="1" dirty="0">
                <a:solidFill>
                  <a:srgbClr val="002060"/>
                </a:solidFill>
                <a:latin typeface="Century Gothic" panose="020B0502020202020204" pitchFamily="34" charset="0"/>
                <a:cs typeface="Times New Roman" panose="02020603050405020304" pitchFamily="18" charset="0"/>
              </a:rPr>
              <a:t> des convertibles </a:t>
            </a:r>
            <a:r>
              <a:rPr lang="en-US" sz="800" dirty="0">
                <a:solidFill>
                  <a:srgbClr val="002060"/>
                </a:solidFill>
                <a:latin typeface="Century Gothic" panose="020B0502020202020204" pitchFamily="34" charset="0"/>
                <a:cs typeface="Times New Roman" panose="02020603050405020304" pitchFamily="18" charset="0"/>
              </a:rPr>
              <a:t>(monde et de tout </a:t>
            </a:r>
            <a:r>
              <a:rPr lang="en-US" sz="800" dirty="0" err="1">
                <a:solidFill>
                  <a:srgbClr val="002060"/>
                </a:solidFill>
                <a:latin typeface="Century Gothic" panose="020B0502020202020204" pitchFamily="34" charset="0"/>
                <a:cs typeface="Times New Roman" panose="02020603050405020304" pitchFamily="18" charset="0"/>
              </a:rPr>
              <a:t>profil</a:t>
            </a:r>
            <a:r>
              <a:rPr lang="en-US" sz="800" dirty="0">
                <a:solidFill>
                  <a:srgbClr val="002060"/>
                </a:solidFill>
                <a:latin typeface="Century Gothic" panose="020B0502020202020204" pitchFamily="34" charset="0"/>
                <a:cs typeface="Times New Roman" panose="02020603050405020304" pitchFamily="18" charset="0"/>
              </a:rPr>
              <a:t>) via “CB picking”</a:t>
            </a:r>
          </a:p>
          <a:p>
            <a:pPr algn="just">
              <a:spcAft>
                <a:spcPts val="200"/>
              </a:spcAft>
            </a:pPr>
            <a:endParaRPr lang="en-US" sz="400" dirty="0">
              <a:solidFill>
                <a:srgbClr val="002060"/>
              </a:solidFill>
              <a:latin typeface="Century Gothic" panose="020B0502020202020204" pitchFamily="34" charset="0"/>
              <a:cs typeface="Times New Roman" panose="02020603050405020304" pitchFamily="18" charset="0"/>
            </a:endParaRPr>
          </a:p>
          <a:p>
            <a:pPr marL="171450" indent="-171450" algn="just">
              <a:spcAft>
                <a:spcPts val="200"/>
              </a:spcAft>
              <a:buFont typeface="Wingdings" panose="05000000000000000000" pitchFamily="2" charset="2"/>
              <a:buChar char="Ø"/>
            </a:pPr>
            <a:r>
              <a:rPr lang="fr-BE" sz="800" b="1" dirty="0">
                <a:solidFill>
                  <a:srgbClr val="002060"/>
                </a:solidFill>
                <a:latin typeface="Century Gothic" panose="020B0502020202020204" pitchFamily="34" charset="0"/>
                <a:cs typeface="Times New Roman" panose="02020603050405020304" pitchFamily="18" charset="0"/>
              </a:rPr>
              <a:t>Gestion active des liquidités et quasi-liquidités </a:t>
            </a:r>
            <a:r>
              <a:rPr lang="fr-BE" sz="800" dirty="0">
                <a:solidFill>
                  <a:srgbClr val="002060"/>
                </a:solidFill>
                <a:latin typeface="Century Gothic" panose="020B0502020202020204" pitchFamily="34" charset="0"/>
                <a:cs typeface="Times New Roman" panose="02020603050405020304" pitchFamily="18" charset="0"/>
              </a:rPr>
              <a:t>pour renforcer</a:t>
            </a:r>
            <a:r>
              <a:rPr lang="fr-BE" sz="800" b="1" dirty="0">
                <a:solidFill>
                  <a:srgbClr val="002060"/>
                </a:solidFill>
                <a:latin typeface="Century Gothic" panose="020B0502020202020204" pitchFamily="34" charset="0"/>
                <a:cs typeface="Times New Roman" panose="02020603050405020304" pitchFamily="18" charset="0"/>
              </a:rPr>
              <a:t> le caractère défensif </a:t>
            </a:r>
            <a:r>
              <a:rPr lang="fr-BE" sz="800" dirty="0">
                <a:solidFill>
                  <a:srgbClr val="002060"/>
                </a:solidFill>
                <a:latin typeface="Century Gothic" panose="020B0502020202020204" pitchFamily="34" charset="0"/>
                <a:cs typeface="Times New Roman" panose="02020603050405020304" pitchFamily="18" charset="0"/>
              </a:rPr>
              <a:t>du fonds </a:t>
            </a:r>
          </a:p>
          <a:p>
            <a:pPr algn="just">
              <a:spcAft>
                <a:spcPts val="200"/>
              </a:spcAft>
            </a:pPr>
            <a:endParaRPr lang="fr-BE" sz="400" dirty="0">
              <a:solidFill>
                <a:srgbClr val="002060"/>
              </a:solidFill>
              <a:latin typeface="Century Gothic" panose="020B0502020202020204" pitchFamily="34" charset="0"/>
              <a:cs typeface="Times New Roman" panose="02020603050405020304" pitchFamily="18" charset="0"/>
            </a:endParaRPr>
          </a:p>
          <a:p>
            <a:pPr marL="171450" indent="-171450" algn="just">
              <a:spcAft>
                <a:spcPts val="200"/>
              </a:spcAft>
              <a:buFont typeface="Wingdings" panose="05000000000000000000" pitchFamily="2" charset="2"/>
              <a:buChar char="Ø"/>
            </a:pPr>
            <a:r>
              <a:rPr lang="fr-FR" sz="800" b="1" u="sng" dirty="0">
                <a:solidFill>
                  <a:srgbClr val="002060"/>
                </a:solidFill>
                <a:latin typeface="Century Gothic" panose="020B0502020202020204" pitchFamily="34" charset="0"/>
                <a:cs typeface="Times New Roman" panose="02020603050405020304" pitchFamily="18" charset="0"/>
              </a:rPr>
              <a:t>Pas de risque de change </a:t>
            </a:r>
          </a:p>
          <a:p>
            <a:pPr algn="just">
              <a:spcAft>
                <a:spcPts val="200"/>
              </a:spcAft>
            </a:pPr>
            <a:endParaRPr lang="fr-FR" sz="400" dirty="0">
              <a:solidFill>
                <a:srgbClr val="002060"/>
              </a:solidFill>
              <a:latin typeface="Century Gothic" panose="020B0502020202020204" pitchFamily="34" charset="0"/>
              <a:cs typeface="Times New Roman" panose="02020603050405020304" pitchFamily="18" charset="0"/>
            </a:endParaRPr>
          </a:p>
          <a:p>
            <a:pPr marL="171450" indent="-171450" algn="just">
              <a:spcAft>
                <a:spcPts val="200"/>
              </a:spcAft>
              <a:buFont typeface="Wingdings" panose="05000000000000000000" pitchFamily="2" charset="2"/>
              <a:buChar char="Ø"/>
            </a:pPr>
            <a:r>
              <a:rPr lang="fr-FR" sz="800" dirty="0">
                <a:solidFill>
                  <a:srgbClr val="002060"/>
                </a:solidFill>
                <a:latin typeface="Century Gothic" panose="020B0502020202020204" pitchFamily="34" charset="0"/>
                <a:cs typeface="Times New Roman" panose="02020603050405020304" pitchFamily="18" charset="0"/>
              </a:rPr>
              <a:t>Diversification des risques </a:t>
            </a:r>
            <a:r>
              <a:rPr lang="en-US" sz="800" dirty="0">
                <a:solidFill>
                  <a:srgbClr val="002060"/>
                </a:solidFill>
                <a:latin typeface="Century Gothic" panose="020B0502020202020204" pitchFamily="34" charset="0"/>
                <a:cs typeface="Times New Roman" panose="02020603050405020304" pitchFamily="18" charset="0"/>
              </a:rPr>
              <a:t>(</a:t>
            </a:r>
            <a:r>
              <a:rPr lang="en-US" sz="800" dirty="0" err="1">
                <a:solidFill>
                  <a:srgbClr val="002060"/>
                </a:solidFill>
                <a:latin typeface="Century Gothic" panose="020B0502020202020204" pitchFamily="34" charset="0"/>
                <a:cs typeface="Times New Roman" panose="02020603050405020304" pitchFamily="18" charset="0"/>
              </a:rPr>
              <a:t>env</a:t>
            </a:r>
            <a:r>
              <a:rPr lang="en-US" sz="800" dirty="0">
                <a:solidFill>
                  <a:srgbClr val="002060"/>
                </a:solidFill>
                <a:latin typeface="Century Gothic" panose="020B0502020202020204" pitchFamily="34" charset="0"/>
                <a:cs typeface="Times New Roman" panose="02020603050405020304" pitchFamily="18" charset="0"/>
              </a:rPr>
              <a:t>. 60 convertibles) </a:t>
            </a:r>
          </a:p>
          <a:p>
            <a:pPr algn="just">
              <a:spcAft>
                <a:spcPts val="200"/>
              </a:spcAft>
            </a:pPr>
            <a:endParaRPr lang="en-US" sz="400" dirty="0">
              <a:solidFill>
                <a:srgbClr val="002060"/>
              </a:solidFill>
              <a:latin typeface="Century Gothic" panose="020B0502020202020204" pitchFamily="34" charset="0"/>
              <a:cs typeface="Times New Roman" panose="02020603050405020304" pitchFamily="18" charset="0"/>
            </a:endParaRPr>
          </a:p>
          <a:p>
            <a:pPr marL="171450" indent="-171450" algn="just">
              <a:spcAft>
                <a:spcPts val="200"/>
              </a:spcAft>
              <a:buFont typeface="Wingdings" panose="05000000000000000000" pitchFamily="2" charset="2"/>
              <a:buChar char="Ø"/>
            </a:pPr>
            <a:r>
              <a:rPr lang="fr-FR" sz="800" b="1" dirty="0">
                <a:solidFill>
                  <a:srgbClr val="002060"/>
                </a:solidFill>
                <a:latin typeface="Century Gothic" panose="020B0502020202020204" pitchFamily="34" charset="0"/>
                <a:cs typeface="Times New Roman" panose="02020603050405020304" pitchFamily="18" charset="0"/>
              </a:rPr>
              <a:t>Liquidité quotidienne</a:t>
            </a:r>
            <a:r>
              <a:rPr lang="en-US" sz="800" b="1" dirty="0">
                <a:solidFill>
                  <a:srgbClr val="002060"/>
                </a:solidFill>
                <a:latin typeface="Century Gothic" panose="020B0502020202020204" pitchFamily="34" charset="0"/>
                <a:cs typeface="Times New Roman" panose="02020603050405020304" pitchFamily="18" charset="0"/>
              </a:rPr>
              <a:t>, </a:t>
            </a:r>
            <a:r>
              <a:rPr lang="fr-FR" sz="800" b="1" dirty="0">
                <a:solidFill>
                  <a:srgbClr val="002060"/>
                </a:solidFill>
                <a:latin typeface="Century Gothic" panose="020B0502020202020204" pitchFamily="34" charset="0"/>
                <a:cs typeface="Times New Roman" panose="02020603050405020304" pitchFamily="18" charset="0"/>
              </a:rPr>
              <a:t>sans frais de sortie</a:t>
            </a:r>
            <a:endParaRPr lang="en-US" sz="800" b="1" dirty="0">
              <a:solidFill>
                <a:srgbClr val="002060"/>
              </a:solidFill>
              <a:latin typeface="Century Gothic" panose="020B0502020202020204" pitchFamily="34" charset="0"/>
              <a:cs typeface="Times New Roman" panose="02020603050405020304" pitchFamily="18" charset="0"/>
            </a:endParaRPr>
          </a:p>
        </p:txBody>
      </p:sp>
      <p:sp>
        <p:nvSpPr>
          <p:cNvPr id="61" name="ZoneTexte 5"/>
          <p:cNvSpPr txBox="1">
            <a:spLocks noChangeArrowheads="1"/>
          </p:cNvSpPr>
          <p:nvPr/>
        </p:nvSpPr>
        <p:spPr bwMode="auto">
          <a:xfrm>
            <a:off x="3741280" y="2688893"/>
            <a:ext cx="3123177" cy="261610"/>
          </a:xfrm>
          <a:prstGeom prst="rect">
            <a:avLst/>
          </a:prstGeom>
          <a:solidFill>
            <a:srgbClr val="315385"/>
          </a:solidFill>
          <a:ln w="9525">
            <a:noFill/>
            <a:miter lim="800000"/>
            <a:headEnd/>
            <a:tailEnd/>
          </a:ln>
        </p:spPr>
        <p:txBody>
          <a:bodyPr wrap="square">
            <a:spAutoFit/>
          </a:bodyPr>
          <a:lstStyle/>
          <a:p>
            <a:pPr algn="ctr"/>
            <a:r>
              <a:rPr lang="fr-FR" sz="1100" b="1" dirty="0">
                <a:solidFill>
                  <a:schemeClr val="bg1"/>
                </a:solidFill>
                <a:latin typeface="Century Gothic" panose="020B0502020202020204" pitchFamily="34" charset="0"/>
                <a:ea typeface="Open Sans" pitchFamily="34" charset="0"/>
                <a:cs typeface="Times New Roman" panose="02020603050405020304" pitchFamily="18" charset="0"/>
              </a:rPr>
              <a:t>Portefeuille au 28 février 2023</a:t>
            </a:r>
          </a:p>
        </p:txBody>
      </p:sp>
      <p:sp>
        <p:nvSpPr>
          <p:cNvPr id="64" name="ZoneTexte 46"/>
          <p:cNvSpPr txBox="1"/>
          <p:nvPr/>
        </p:nvSpPr>
        <p:spPr>
          <a:xfrm>
            <a:off x="3563791" y="3005672"/>
            <a:ext cx="1459709" cy="191051"/>
          </a:xfrm>
          <a:prstGeom prst="rect">
            <a:avLst/>
          </a:prstGeom>
          <a:noFill/>
        </p:spPr>
        <p:txBody>
          <a:bodyPr wrap="square" rtlCol="0">
            <a:noAutofit/>
          </a:bodyPr>
          <a:lstStyle/>
          <a:p>
            <a:pPr algn="ctr" defTabSz="981050" fontAlgn="base">
              <a:spcBef>
                <a:spcPct val="0"/>
              </a:spcBef>
              <a:spcAft>
                <a:spcPct val="0"/>
              </a:spcAft>
            </a:pPr>
            <a:r>
              <a:rPr lang="fr-FR" sz="1000" b="1" u="sng" dirty="0">
                <a:solidFill>
                  <a:srgbClr val="002060"/>
                </a:solidFill>
                <a:latin typeface="+mn-lt"/>
                <a:ea typeface="Times New Roman"/>
                <a:cs typeface="Times New Roman" panose="02020603050405020304" pitchFamily="18" charset="0"/>
              </a:rPr>
              <a:t>Pays (% du Delta)</a:t>
            </a:r>
            <a:endParaRPr lang="fr-FR" sz="1000" b="1" u="sng" dirty="0">
              <a:solidFill>
                <a:srgbClr val="002060"/>
              </a:solidFill>
              <a:latin typeface="+mn-lt"/>
              <a:cs typeface="Times New Roman" panose="02020603050405020304" pitchFamily="18" charset="0"/>
            </a:endParaRPr>
          </a:p>
        </p:txBody>
      </p:sp>
      <p:sp>
        <p:nvSpPr>
          <p:cNvPr id="65" name="ZoneTexte 46"/>
          <p:cNvSpPr txBox="1"/>
          <p:nvPr/>
        </p:nvSpPr>
        <p:spPr>
          <a:xfrm>
            <a:off x="5372968" y="2995926"/>
            <a:ext cx="1459709" cy="191051"/>
          </a:xfrm>
          <a:prstGeom prst="rect">
            <a:avLst/>
          </a:prstGeom>
          <a:noFill/>
        </p:spPr>
        <p:txBody>
          <a:bodyPr wrap="square" rtlCol="0">
            <a:noAutofit/>
          </a:bodyPr>
          <a:lstStyle/>
          <a:p>
            <a:pPr algn="ctr" defTabSz="981050" fontAlgn="base">
              <a:spcBef>
                <a:spcPct val="0"/>
              </a:spcBef>
              <a:spcAft>
                <a:spcPct val="0"/>
              </a:spcAft>
            </a:pPr>
            <a:r>
              <a:rPr lang="fr-FR" sz="1000" b="1" u="sng" dirty="0">
                <a:solidFill>
                  <a:srgbClr val="002060"/>
                </a:solidFill>
                <a:latin typeface="+mn-lt"/>
                <a:ea typeface="Times New Roman"/>
                <a:cs typeface="Times New Roman" panose="02020603050405020304" pitchFamily="18" charset="0"/>
              </a:rPr>
              <a:t>Secteur (% du Delta)</a:t>
            </a:r>
            <a:endParaRPr lang="fr-FR" sz="1000" b="1" u="sng" dirty="0">
              <a:solidFill>
                <a:srgbClr val="002060"/>
              </a:solidFill>
              <a:latin typeface="+mn-lt"/>
              <a:cs typeface="Times New Roman" panose="02020603050405020304" pitchFamily="18" charset="0"/>
            </a:endParaRPr>
          </a:p>
        </p:txBody>
      </p:sp>
      <p:sp>
        <p:nvSpPr>
          <p:cNvPr id="69" name="ZoneTexte 56"/>
          <p:cNvSpPr txBox="1"/>
          <p:nvPr/>
        </p:nvSpPr>
        <p:spPr>
          <a:xfrm>
            <a:off x="3612057" y="6097915"/>
            <a:ext cx="1459709" cy="191051"/>
          </a:xfrm>
          <a:prstGeom prst="rect">
            <a:avLst/>
          </a:prstGeom>
          <a:noFill/>
        </p:spPr>
        <p:txBody>
          <a:bodyPr wrap="square" rtlCol="0">
            <a:noAutofit/>
          </a:bodyPr>
          <a:lstStyle/>
          <a:p>
            <a:pPr algn="ctr" defTabSz="981050" fontAlgn="base">
              <a:spcBef>
                <a:spcPct val="0"/>
              </a:spcBef>
              <a:spcAft>
                <a:spcPct val="0"/>
              </a:spcAft>
            </a:pPr>
            <a:r>
              <a:rPr lang="fr-FR" sz="1000" b="1" u="sng" dirty="0">
                <a:solidFill>
                  <a:srgbClr val="002060"/>
                </a:solidFill>
                <a:latin typeface="+mn-lt"/>
                <a:ea typeface="Times New Roman"/>
                <a:cs typeface="Times New Roman" panose="02020603050405020304" pitchFamily="18" charset="0"/>
              </a:rPr>
              <a:t>Notation</a:t>
            </a:r>
          </a:p>
        </p:txBody>
      </p:sp>
      <p:sp>
        <p:nvSpPr>
          <p:cNvPr id="70" name="ZoneTexte 65"/>
          <p:cNvSpPr txBox="1"/>
          <p:nvPr/>
        </p:nvSpPr>
        <p:spPr>
          <a:xfrm>
            <a:off x="5418601" y="6102754"/>
            <a:ext cx="1459709" cy="191051"/>
          </a:xfrm>
          <a:prstGeom prst="rect">
            <a:avLst/>
          </a:prstGeom>
          <a:noFill/>
        </p:spPr>
        <p:txBody>
          <a:bodyPr wrap="square" rtlCol="0">
            <a:noAutofit/>
          </a:bodyPr>
          <a:lstStyle/>
          <a:p>
            <a:pPr algn="ctr" defTabSz="981050" fontAlgn="base">
              <a:spcBef>
                <a:spcPct val="0"/>
              </a:spcBef>
              <a:spcAft>
                <a:spcPct val="0"/>
              </a:spcAft>
            </a:pPr>
            <a:r>
              <a:rPr lang="fr-FR" sz="1000" b="1" u="sng" dirty="0">
                <a:solidFill>
                  <a:srgbClr val="002060"/>
                </a:solidFill>
                <a:latin typeface="+mn-lt"/>
                <a:ea typeface="Times New Roman"/>
                <a:cs typeface="Times New Roman" panose="02020603050405020304" pitchFamily="18" charset="0"/>
              </a:rPr>
              <a:t>Actifs</a:t>
            </a:r>
            <a:endParaRPr lang="fr-FR" sz="1000" b="1" u="sng" dirty="0">
              <a:solidFill>
                <a:srgbClr val="002060"/>
              </a:solidFill>
              <a:latin typeface="+mn-lt"/>
              <a:cs typeface="Times New Roman" panose="02020603050405020304" pitchFamily="18" charset="0"/>
            </a:endParaRPr>
          </a:p>
        </p:txBody>
      </p:sp>
      <p:sp>
        <p:nvSpPr>
          <p:cNvPr id="71" name="AutoShape 2"/>
          <p:cNvSpPr>
            <a:spLocks noChangeArrowheads="1"/>
          </p:cNvSpPr>
          <p:nvPr/>
        </p:nvSpPr>
        <p:spPr bwMode="auto">
          <a:xfrm>
            <a:off x="3877575" y="8204994"/>
            <a:ext cx="1541024" cy="1914586"/>
          </a:xfrm>
          <a:prstGeom prst="roundRect">
            <a:avLst>
              <a:gd name="adj" fmla="val 0"/>
            </a:avLst>
          </a:prstGeom>
          <a:solidFill>
            <a:srgbClr val="FCB260"/>
          </a:solidFill>
          <a:ln w="9525">
            <a:noFill/>
            <a:round/>
            <a:headEnd/>
            <a:tailEnd/>
          </a:ln>
        </p:spPr>
        <p:txBody>
          <a:bodyPr lIns="98132" tIns="49067" rIns="98132" bIns="49067"/>
          <a:lstStyle/>
          <a:p>
            <a:pPr defTabSz="981293">
              <a:defRPr/>
            </a:pPr>
            <a:r>
              <a:rPr lang="fr-BE" sz="600" b="1" u="sng" dirty="0">
                <a:solidFill>
                  <a:srgbClr val="283751"/>
                </a:solidFill>
                <a:latin typeface="Century Gothic" panose="020B0502020202020204" pitchFamily="34" charset="0"/>
                <a:cs typeface="Times New Roman" panose="02020603050405020304" pitchFamily="18" charset="0"/>
              </a:rPr>
              <a:t>Action A </a:t>
            </a:r>
            <a:r>
              <a:rPr lang="fr-BE" sz="600" b="1" dirty="0">
                <a:solidFill>
                  <a:srgbClr val="283751"/>
                </a:solidFill>
                <a:latin typeface="Century Gothic" panose="020B0502020202020204" pitchFamily="34" charset="0"/>
                <a:cs typeface="Times New Roman" panose="02020603050405020304" pitchFamily="18" charset="0"/>
              </a:rPr>
              <a:t>(Part </a:t>
            </a:r>
            <a:r>
              <a:rPr lang="fr-BE" sz="600" b="1" dirty="0" err="1">
                <a:solidFill>
                  <a:srgbClr val="283751"/>
                </a:solidFill>
                <a:latin typeface="Century Gothic" panose="020B0502020202020204" pitchFamily="34" charset="0"/>
                <a:cs typeface="Times New Roman" panose="02020603050405020304" pitchFamily="18" charset="0"/>
              </a:rPr>
              <a:t>Retail</a:t>
            </a:r>
            <a:r>
              <a:rPr lang="fr-BE" sz="600" b="1" dirty="0">
                <a:solidFill>
                  <a:srgbClr val="283751"/>
                </a:solidFill>
                <a:latin typeface="Century Gothic" panose="020B0502020202020204" pitchFamily="34" charset="0"/>
                <a:cs typeface="Times New Roman" panose="02020603050405020304" pitchFamily="18" charset="0"/>
              </a:rPr>
              <a:t>)</a:t>
            </a:r>
            <a:endParaRPr lang="fr-BE" sz="400" dirty="0">
              <a:latin typeface="Century Gothic" panose="020B0502020202020204" pitchFamily="34" charset="0"/>
              <a:cs typeface="Times New Roman" panose="02020603050405020304" pitchFamily="18" charset="0"/>
            </a:endParaRPr>
          </a:p>
          <a:p>
            <a:pPr defTabSz="981293">
              <a:defRPr/>
            </a:pPr>
            <a:r>
              <a:rPr lang="fr-BE" sz="600" dirty="0">
                <a:latin typeface="Century Gothic" panose="020B0502020202020204" pitchFamily="34" charset="0"/>
                <a:cs typeface="Times New Roman" panose="02020603050405020304" pitchFamily="18" charset="0"/>
              </a:rPr>
              <a:t>A EUR – ISIN: LU1280365393  </a:t>
            </a:r>
          </a:p>
          <a:p>
            <a:pPr defTabSz="981293">
              <a:defRPr/>
            </a:pPr>
            <a:r>
              <a:rPr lang="fr-BE" sz="600" dirty="0">
                <a:latin typeface="Century Gothic" panose="020B0502020202020204" pitchFamily="34" charset="0"/>
                <a:cs typeface="Times New Roman" panose="02020603050405020304" pitchFamily="18" charset="0"/>
              </a:rPr>
              <a:t>A CHF – ISIN: LU1280365476 </a:t>
            </a:r>
          </a:p>
          <a:p>
            <a:pPr defTabSz="981293">
              <a:defRPr/>
            </a:pPr>
            <a:r>
              <a:rPr lang="fr-BE" sz="600" dirty="0">
                <a:latin typeface="Century Gothic" panose="020B0502020202020204" pitchFamily="34" charset="0"/>
                <a:cs typeface="Times New Roman" panose="02020603050405020304" pitchFamily="18" charset="0"/>
              </a:rPr>
              <a:t>A USD – ISIN: LU1280365559 </a:t>
            </a:r>
            <a:endParaRPr lang="fr-BE" sz="200" dirty="0">
              <a:latin typeface="Century Gothic" panose="020B0502020202020204" pitchFamily="34" charset="0"/>
              <a:cs typeface="Times New Roman" panose="02020603050405020304" pitchFamily="18" charset="0"/>
            </a:endParaRPr>
          </a:p>
          <a:p>
            <a:pPr defTabSz="981293">
              <a:defRPr/>
            </a:pPr>
            <a:r>
              <a:rPr lang="fr-FR" sz="600" b="1" dirty="0">
                <a:solidFill>
                  <a:srgbClr val="283751"/>
                </a:solidFill>
                <a:latin typeface="Century Gothic" panose="020B0502020202020204" pitchFamily="34" charset="0"/>
                <a:cs typeface="Times New Roman" panose="02020603050405020304" pitchFamily="18" charset="0"/>
              </a:rPr>
              <a:t>Frais de Gestion Annuel :</a:t>
            </a:r>
            <a:r>
              <a:rPr lang="fr-FR" sz="600" dirty="0">
                <a:latin typeface="Century Gothic" panose="020B0502020202020204" pitchFamily="34" charset="0"/>
                <a:cs typeface="Times New Roman" panose="02020603050405020304" pitchFamily="18" charset="0"/>
              </a:rPr>
              <a:t>1.1% fixe</a:t>
            </a:r>
            <a:endParaRPr lang="fr-FR" sz="600" dirty="0">
              <a:solidFill>
                <a:schemeClr val="bg1"/>
              </a:solidFill>
              <a:latin typeface="Century Gothic" panose="020B0502020202020204" pitchFamily="34" charset="0"/>
              <a:cs typeface="Times New Roman" panose="02020603050405020304" pitchFamily="18" charset="0"/>
            </a:endParaRPr>
          </a:p>
          <a:p>
            <a:pPr defTabSz="981293">
              <a:defRPr/>
            </a:pPr>
            <a:r>
              <a:rPr lang="fr-FR" sz="500" b="1" dirty="0">
                <a:solidFill>
                  <a:srgbClr val="283751"/>
                </a:solidFill>
                <a:latin typeface="Century Gothic" panose="020B0502020202020204" pitchFamily="34" charset="0"/>
                <a:cs typeface="Times New Roman" panose="02020603050405020304" pitchFamily="18" charset="0"/>
              </a:rPr>
              <a:t>Souscription Min. : </a:t>
            </a:r>
            <a:r>
              <a:rPr lang="en-GB" sz="500" dirty="0">
                <a:latin typeface="Century Gothic" panose="020B0502020202020204" pitchFamily="34" charset="0"/>
                <a:cs typeface="Times New Roman" panose="02020603050405020304" pitchFamily="18" charset="0"/>
              </a:rPr>
              <a:t>100</a:t>
            </a:r>
          </a:p>
          <a:p>
            <a:pPr defTabSz="981293">
              <a:defRPr/>
            </a:pPr>
            <a:endParaRPr lang="fr-BE" sz="500" dirty="0">
              <a:latin typeface="Century Gothic" panose="020B0502020202020204" pitchFamily="34" charset="0"/>
              <a:cs typeface="Times New Roman" panose="02020603050405020304" pitchFamily="18" charset="0"/>
            </a:endParaRPr>
          </a:p>
          <a:p>
            <a:pPr defTabSz="981293">
              <a:defRPr/>
            </a:pPr>
            <a:endParaRPr lang="fr-BE" sz="200" dirty="0">
              <a:latin typeface="Century Gothic" panose="020B0502020202020204" pitchFamily="34" charset="0"/>
              <a:cs typeface="Times New Roman" panose="02020603050405020304" pitchFamily="18" charset="0"/>
            </a:endParaRPr>
          </a:p>
          <a:p>
            <a:pPr defTabSz="981293">
              <a:defRPr/>
            </a:pPr>
            <a:r>
              <a:rPr lang="fr-BE" sz="600" b="1" u="sng" dirty="0">
                <a:solidFill>
                  <a:srgbClr val="283751"/>
                </a:solidFill>
                <a:latin typeface="Century Gothic" panose="020B0502020202020204" pitchFamily="34" charset="0"/>
                <a:cs typeface="Times New Roman" panose="02020603050405020304" pitchFamily="18" charset="0"/>
              </a:rPr>
              <a:t>Action B </a:t>
            </a:r>
            <a:r>
              <a:rPr lang="fr-BE" sz="600" b="1" dirty="0">
                <a:solidFill>
                  <a:srgbClr val="283751"/>
                </a:solidFill>
                <a:latin typeface="Century Gothic" panose="020B0502020202020204" pitchFamily="34" charset="0"/>
                <a:cs typeface="Times New Roman" panose="02020603050405020304" pitchFamily="18" charset="0"/>
              </a:rPr>
              <a:t>(Part Institutionnelle)</a:t>
            </a:r>
            <a:endParaRPr lang="fr-BE" sz="400" b="1" dirty="0">
              <a:latin typeface="Century Gothic" panose="020B0502020202020204" pitchFamily="34" charset="0"/>
              <a:cs typeface="Times New Roman" panose="02020603050405020304" pitchFamily="18" charset="0"/>
            </a:endParaRPr>
          </a:p>
          <a:p>
            <a:pPr defTabSz="981293">
              <a:defRPr/>
            </a:pPr>
            <a:r>
              <a:rPr lang="fr-BE" sz="600" dirty="0">
                <a:latin typeface="Century Gothic" panose="020B0502020202020204" pitchFamily="34" charset="0"/>
                <a:cs typeface="Times New Roman" panose="02020603050405020304" pitchFamily="18" charset="0"/>
              </a:rPr>
              <a:t>B EUR – ISIN:LU1280365633  </a:t>
            </a:r>
          </a:p>
          <a:p>
            <a:pPr defTabSz="981293">
              <a:defRPr/>
            </a:pPr>
            <a:r>
              <a:rPr lang="fr-BE" sz="600" dirty="0">
                <a:latin typeface="Century Gothic" panose="020B0502020202020204" pitchFamily="34" charset="0"/>
                <a:cs typeface="Times New Roman" panose="02020603050405020304" pitchFamily="18" charset="0"/>
              </a:rPr>
              <a:t>B CHF – ISIN: LU1483663818</a:t>
            </a:r>
          </a:p>
          <a:p>
            <a:pPr defTabSz="981293">
              <a:defRPr/>
            </a:pPr>
            <a:r>
              <a:rPr lang="fr-BE" sz="600" dirty="0">
                <a:latin typeface="Century Gothic" panose="020B0502020202020204" pitchFamily="34" charset="0"/>
                <a:cs typeface="Times New Roman" panose="02020603050405020304" pitchFamily="18" charset="0"/>
              </a:rPr>
              <a:t>B USD – ISIN: LU1586705938 </a:t>
            </a:r>
          </a:p>
          <a:p>
            <a:pPr defTabSz="981293">
              <a:defRPr/>
            </a:pPr>
            <a:r>
              <a:rPr lang="fr-BE" sz="600" dirty="0">
                <a:latin typeface="Century Gothic" panose="020B0502020202020204" pitchFamily="34" charset="0"/>
                <a:cs typeface="Times New Roman" panose="02020603050405020304" pitchFamily="18" charset="0"/>
              </a:rPr>
              <a:t>B GBP – ISIN: LU1840818220 </a:t>
            </a:r>
            <a:endParaRPr lang="fr-FR" sz="600" dirty="0">
              <a:solidFill>
                <a:schemeClr val="bg1"/>
              </a:solidFill>
              <a:latin typeface="Century Gothic" panose="020B0502020202020204" pitchFamily="34" charset="0"/>
              <a:cs typeface="Times New Roman" panose="02020603050405020304" pitchFamily="18" charset="0"/>
            </a:endParaRPr>
          </a:p>
          <a:p>
            <a:pPr defTabSz="981293">
              <a:defRPr/>
            </a:pPr>
            <a:endParaRPr lang="fr-FR" sz="200" b="1" dirty="0">
              <a:solidFill>
                <a:srgbClr val="283751"/>
              </a:solidFill>
              <a:latin typeface="Century Gothic" panose="020B0502020202020204" pitchFamily="34" charset="0"/>
              <a:cs typeface="Times New Roman" panose="02020603050405020304" pitchFamily="18" charset="0"/>
            </a:endParaRPr>
          </a:p>
          <a:p>
            <a:pPr defTabSz="981293">
              <a:defRPr/>
            </a:pPr>
            <a:r>
              <a:rPr lang="fr-FR" sz="600" b="1" dirty="0">
                <a:solidFill>
                  <a:srgbClr val="283751"/>
                </a:solidFill>
                <a:latin typeface="Century Gothic" panose="020B0502020202020204" pitchFamily="34" charset="0"/>
                <a:cs typeface="Times New Roman" panose="02020603050405020304" pitchFamily="18" charset="0"/>
              </a:rPr>
              <a:t>Frais de gestion annuel : </a:t>
            </a:r>
            <a:r>
              <a:rPr lang="fr-FR" sz="600" dirty="0">
                <a:latin typeface="Century Gothic" panose="020B0502020202020204" pitchFamily="34" charset="0"/>
                <a:cs typeface="Times New Roman" panose="02020603050405020304" pitchFamily="18" charset="0"/>
              </a:rPr>
              <a:t>0.55% fixe</a:t>
            </a:r>
            <a:endParaRPr lang="fr-FR" sz="600" dirty="0">
              <a:solidFill>
                <a:schemeClr val="bg1"/>
              </a:solidFill>
              <a:latin typeface="Century Gothic" panose="020B0502020202020204" pitchFamily="34" charset="0"/>
              <a:cs typeface="Times New Roman" panose="02020603050405020304" pitchFamily="18" charset="0"/>
            </a:endParaRPr>
          </a:p>
          <a:p>
            <a:pPr defTabSz="981293">
              <a:defRPr/>
            </a:pPr>
            <a:endParaRPr lang="fr-FR" sz="100" dirty="0">
              <a:latin typeface="Century Gothic" panose="020B0502020202020204" pitchFamily="34" charset="0"/>
              <a:cs typeface="Times New Roman" panose="02020603050405020304" pitchFamily="18" charset="0"/>
            </a:endParaRPr>
          </a:p>
          <a:p>
            <a:pPr defTabSz="981293">
              <a:defRPr/>
            </a:pPr>
            <a:r>
              <a:rPr lang="fr-FR" sz="500" b="1" dirty="0">
                <a:solidFill>
                  <a:srgbClr val="283751"/>
                </a:solidFill>
                <a:latin typeface="Century Gothic" panose="020B0502020202020204" pitchFamily="34" charset="0"/>
                <a:cs typeface="Times New Roman" panose="02020603050405020304" pitchFamily="18" charset="0"/>
              </a:rPr>
              <a:t>Souscription Min. : </a:t>
            </a:r>
            <a:r>
              <a:rPr lang="fr-FR" sz="500" dirty="0">
                <a:latin typeface="Century Gothic" panose="020B0502020202020204" pitchFamily="34" charset="0"/>
                <a:cs typeface="Times New Roman" panose="02020603050405020304" pitchFamily="18" charset="0"/>
              </a:rPr>
              <a:t>10,000</a:t>
            </a:r>
          </a:p>
          <a:p>
            <a:pPr defTabSz="981293">
              <a:defRPr/>
            </a:pPr>
            <a:endParaRPr lang="fr-FR" sz="600" b="1" dirty="0">
              <a:solidFill>
                <a:srgbClr val="283751"/>
              </a:solidFill>
              <a:latin typeface="Times New Roman" panose="02020603050405020304" pitchFamily="18" charset="0"/>
              <a:cs typeface="Times New Roman" panose="02020603050405020304" pitchFamily="18" charset="0"/>
            </a:endParaRPr>
          </a:p>
          <a:p>
            <a:pPr defTabSz="981293">
              <a:defRPr/>
            </a:pPr>
            <a:r>
              <a:rPr lang="fr-BE" sz="600" b="1" u="sng" dirty="0">
                <a:solidFill>
                  <a:srgbClr val="283751"/>
                </a:solidFill>
                <a:latin typeface="Century Gothic" panose="020B0502020202020204" pitchFamily="34" charset="0"/>
                <a:cs typeface="Times New Roman" panose="02020603050405020304" pitchFamily="18" charset="0"/>
              </a:rPr>
              <a:t>Action D </a:t>
            </a:r>
            <a:r>
              <a:rPr lang="fr-BE" sz="600" b="1" dirty="0">
                <a:solidFill>
                  <a:srgbClr val="283751"/>
                </a:solidFill>
                <a:latin typeface="Century Gothic" panose="020B0502020202020204" pitchFamily="34" charset="0"/>
                <a:cs typeface="Times New Roman" panose="02020603050405020304" pitchFamily="18" charset="0"/>
              </a:rPr>
              <a:t>(Part Distribution)</a:t>
            </a:r>
          </a:p>
          <a:p>
            <a:pPr defTabSz="981293">
              <a:defRPr/>
            </a:pPr>
            <a:r>
              <a:rPr lang="fr-BE" sz="600" dirty="0">
                <a:latin typeface="Century Gothic" panose="020B0502020202020204" pitchFamily="34" charset="0"/>
                <a:cs typeface="Times New Roman" panose="02020603050405020304" pitchFamily="18" charset="0"/>
              </a:rPr>
              <a:t>D EUR – ISIN: LU1508332993</a:t>
            </a:r>
          </a:p>
          <a:p>
            <a:pPr defTabSz="981293">
              <a:defRPr/>
            </a:pPr>
            <a:r>
              <a:rPr lang="fr-BE" sz="600" dirty="0">
                <a:latin typeface="Century Gothic" panose="020B0502020202020204" pitchFamily="34" charset="0"/>
                <a:cs typeface="Times New Roman" panose="02020603050405020304" pitchFamily="18" charset="0"/>
              </a:rPr>
              <a:t>D CHF – ISIN: LU21330060652 </a:t>
            </a:r>
          </a:p>
          <a:p>
            <a:pPr defTabSz="981293">
              <a:defRPr/>
            </a:pPr>
            <a:r>
              <a:rPr lang="fr-FR" sz="600" b="1" dirty="0">
                <a:solidFill>
                  <a:srgbClr val="283751"/>
                </a:solidFill>
                <a:latin typeface="Century Gothic" panose="020B0502020202020204" pitchFamily="34" charset="0"/>
                <a:cs typeface="Times New Roman" panose="02020603050405020304" pitchFamily="18" charset="0"/>
              </a:rPr>
              <a:t>Frais de gestion annuel : </a:t>
            </a:r>
            <a:r>
              <a:rPr lang="fr-FR" sz="600" dirty="0">
                <a:latin typeface="Century Gothic" panose="020B0502020202020204" pitchFamily="34" charset="0"/>
                <a:cs typeface="Times New Roman" panose="02020603050405020304" pitchFamily="18" charset="0"/>
              </a:rPr>
              <a:t>0,55% fixe</a:t>
            </a:r>
          </a:p>
          <a:p>
            <a:pPr defTabSz="981293">
              <a:defRPr/>
            </a:pPr>
            <a:r>
              <a:rPr lang="fr-FR" sz="500" b="1" dirty="0">
                <a:solidFill>
                  <a:srgbClr val="283751"/>
                </a:solidFill>
                <a:latin typeface="Century Gothic" panose="020B0502020202020204" pitchFamily="34" charset="0"/>
                <a:cs typeface="Times New Roman" panose="02020603050405020304" pitchFamily="18" charset="0"/>
              </a:rPr>
              <a:t>Souscriptions min. :</a:t>
            </a:r>
            <a:r>
              <a:rPr lang="fr-FR" sz="500" dirty="0">
                <a:latin typeface="Century Gothic" panose="020B0502020202020204" pitchFamily="34" charset="0"/>
                <a:cs typeface="Times New Roman" panose="02020603050405020304" pitchFamily="18" charset="0"/>
              </a:rPr>
              <a:t>100</a:t>
            </a:r>
            <a:endParaRPr lang="fr-BE" sz="500" b="1" dirty="0">
              <a:latin typeface="Century Gothic" panose="020B0502020202020204" pitchFamily="34" charset="0"/>
              <a:cs typeface="Times New Roman" panose="02020603050405020304" pitchFamily="18" charset="0"/>
            </a:endParaRPr>
          </a:p>
          <a:p>
            <a:pPr defTabSz="981293">
              <a:defRPr/>
            </a:pPr>
            <a:endParaRPr lang="de-DE" sz="700" u="sng" dirty="0">
              <a:latin typeface="Times New Roman" panose="02020603050405020304" pitchFamily="18" charset="0"/>
              <a:cs typeface="Times New Roman" panose="02020603050405020304" pitchFamily="18" charset="0"/>
            </a:endParaRPr>
          </a:p>
          <a:p>
            <a:pPr defTabSz="981293">
              <a:defRPr/>
            </a:pPr>
            <a:endParaRPr lang="fr-BE" sz="700" b="1" u="sng" dirty="0">
              <a:latin typeface="Times New Roman" panose="02020603050405020304" pitchFamily="18" charset="0"/>
              <a:cs typeface="Times New Roman" panose="02020603050405020304" pitchFamily="18" charset="0"/>
            </a:endParaRPr>
          </a:p>
          <a:p>
            <a:pPr defTabSz="981293">
              <a:defRPr/>
            </a:pPr>
            <a:endParaRPr lang="fr-BE" sz="700" b="1" u="sng" dirty="0">
              <a:latin typeface="Times New Roman" panose="02020603050405020304" pitchFamily="18" charset="0"/>
              <a:cs typeface="Times New Roman" panose="02020603050405020304" pitchFamily="18" charset="0"/>
            </a:endParaRPr>
          </a:p>
          <a:p>
            <a:pPr defTabSz="981293">
              <a:defRPr/>
            </a:pPr>
            <a:endParaRPr lang="fr-BE" sz="700" b="1" u="sng" dirty="0">
              <a:latin typeface="Times New Roman" panose="02020603050405020304" pitchFamily="18" charset="0"/>
              <a:cs typeface="Times New Roman" panose="02020603050405020304" pitchFamily="18" charset="0"/>
            </a:endParaRPr>
          </a:p>
          <a:p>
            <a:pPr defTabSz="981293">
              <a:defRPr/>
            </a:pPr>
            <a:endParaRPr lang="fr-FR" sz="700" u="sng" dirty="0">
              <a:latin typeface="Times New Roman" panose="02020603050405020304" pitchFamily="18" charset="0"/>
              <a:cs typeface="Times New Roman" panose="02020603050405020304" pitchFamily="18" charset="0"/>
            </a:endParaRPr>
          </a:p>
          <a:p>
            <a:pPr defTabSz="981293">
              <a:defRPr/>
            </a:pPr>
            <a:endParaRPr lang="fr-FR" sz="700" dirty="0">
              <a:latin typeface="Times New Roman" panose="02020603050405020304" pitchFamily="18" charset="0"/>
              <a:cs typeface="Times New Roman" panose="02020603050405020304" pitchFamily="18" charset="0"/>
            </a:endParaRPr>
          </a:p>
          <a:p>
            <a:pPr defTabSz="981293">
              <a:defRPr/>
            </a:pPr>
            <a:r>
              <a:rPr lang="de-DE" sz="700" dirty="0">
                <a:latin typeface="Times New Roman" panose="02020603050405020304" pitchFamily="18" charset="0"/>
                <a:cs typeface="Times New Roman" panose="02020603050405020304" pitchFamily="18" charset="0"/>
              </a:rPr>
              <a:t> </a:t>
            </a:r>
            <a:endParaRPr lang="fr-FR" sz="700" dirty="0">
              <a:latin typeface="Times New Roman" panose="02020603050405020304" pitchFamily="18" charset="0"/>
              <a:cs typeface="Times New Roman" panose="02020603050405020304" pitchFamily="18" charset="0"/>
            </a:endParaRPr>
          </a:p>
          <a:p>
            <a:pPr defTabSz="981293">
              <a:defRPr/>
            </a:pPr>
            <a:endParaRPr lang="fr-FR" sz="700" dirty="0">
              <a:latin typeface="Times New Roman" panose="02020603050405020304" pitchFamily="18" charset="0"/>
              <a:cs typeface="Times New Roman" panose="02020603050405020304" pitchFamily="18" charset="0"/>
            </a:endParaRPr>
          </a:p>
          <a:p>
            <a:pPr defTabSz="981293">
              <a:defRPr/>
            </a:pPr>
            <a:endParaRPr lang="fr-FR" sz="700" dirty="0">
              <a:latin typeface="Times New Roman" panose="02020603050405020304" pitchFamily="18" charset="0"/>
              <a:cs typeface="Times New Roman" panose="02020603050405020304" pitchFamily="18" charset="0"/>
            </a:endParaRPr>
          </a:p>
          <a:p>
            <a:pPr defTabSz="981293">
              <a:spcAft>
                <a:spcPts val="1075"/>
              </a:spcAft>
              <a:defRPr/>
            </a:pPr>
            <a:r>
              <a:rPr lang="fr-FR" sz="700" dirty="0">
                <a:latin typeface="Times New Roman" panose="02020603050405020304" pitchFamily="18" charset="0"/>
                <a:cs typeface="Times New Roman" panose="02020603050405020304" pitchFamily="18" charset="0"/>
              </a:rPr>
              <a:t> </a:t>
            </a:r>
          </a:p>
        </p:txBody>
      </p:sp>
      <p:sp>
        <p:nvSpPr>
          <p:cNvPr id="72" name="Rectangle 71"/>
          <p:cNvSpPr/>
          <p:nvPr/>
        </p:nvSpPr>
        <p:spPr>
          <a:xfrm>
            <a:off x="5418601" y="8198785"/>
            <a:ext cx="1594180" cy="1924078"/>
          </a:xfrm>
          <a:prstGeom prst="rect">
            <a:avLst/>
          </a:prstGeom>
          <a:noFill/>
          <a:ln w="12700">
            <a:solidFill>
              <a:srgbClr val="3153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LU"/>
          </a:p>
        </p:txBody>
      </p:sp>
      <p:sp>
        <p:nvSpPr>
          <p:cNvPr id="73" name="AutoShape 2"/>
          <p:cNvSpPr>
            <a:spLocks noChangeArrowheads="1"/>
          </p:cNvSpPr>
          <p:nvPr/>
        </p:nvSpPr>
        <p:spPr bwMode="auto">
          <a:xfrm>
            <a:off x="5415538" y="8207514"/>
            <a:ext cx="1594179" cy="1911259"/>
          </a:xfrm>
          <a:prstGeom prst="roundRect">
            <a:avLst>
              <a:gd name="adj" fmla="val 0"/>
            </a:avLst>
          </a:prstGeom>
          <a:solidFill>
            <a:srgbClr val="FCB260"/>
          </a:solidFill>
          <a:ln w="9525">
            <a:noFill/>
            <a:round/>
            <a:headEnd/>
            <a:tailEnd/>
          </a:ln>
        </p:spPr>
        <p:txBody>
          <a:bodyPr lIns="98132" tIns="49067" rIns="98132" bIns="49067"/>
          <a:lstStyle/>
          <a:p>
            <a:pPr defTabSz="981293">
              <a:defRPr/>
            </a:pPr>
            <a:endParaRPr lang="en-US" sz="600" b="1" dirty="0">
              <a:solidFill>
                <a:srgbClr val="283751"/>
              </a:solidFill>
              <a:latin typeface="Century Gothic" panose="020B0502020202020204" pitchFamily="34" charset="0"/>
              <a:cs typeface="Times New Roman" panose="02020603050405020304" pitchFamily="18" charset="0"/>
            </a:endParaRPr>
          </a:p>
          <a:p>
            <a:pPr defTabSz="981293">
              <a:defRPr/>
            </a:pPr>
            <a:r>
              <a:rPr lang="en-US" sz="600" b="1" dirty="0">
                <a:solidFill>
                  <a:srgbClr val="283751"/>
                </a:solidFill>
                <a:latin typeface="Century Gothic" panose="020B0502020202020204" pitchFamily="34" charset="0"/>
                <a:cs typeface="Times New Roman" panose="02020603050405020304" pitchFamily="18" charset="0"/>
              </a:rPr>
              <a:t>Affectation du </a:t>
            </a:r>
            <a:r>
              <a:rPr lang="en-US" sz="600" b="1" dirty="0" err="1">
                <a:solidFill>
                  <a:srgbClr val="283751"/>
                </a:solidFill>
                <a:latin typeface="Century Gothic" panose="020B0502020202020204" pitchFamily="34" charset="0"/>
                <a:cs typeface="Times New Roman" panose="02020603050405020304" pitchFamily="18" charset="0"/>
              </a:rPr>
              <a:t>resultat</a:t>
            </a:r>
            <a:r>
              <a:rPr lang="en-US" sz="600" b="1">
                <a:solidFill>
                  <a:srgbClr val="283751"/>
                </a:solidFill>
                <a:latin typeface="Century Gothic" panose="020B0502020202020204" pitchFamily="34" charset="0"/>
                <a:cs typeface="Times New Roman" panose="02020603050405020304" pitchFamily="18" charset="0"/>
              </a:rPr>
              <a:t> : </a:t>
            </a:r>
            <a:endParaRPr lang="en-US" sz="600" b="1" dirty="0">
              <a:solidFill>
                <a:srgbClr val="283751"/>
              </a:solidFill>
              <a:latin typeface="Century Gothic" panose="020B0502020202020204" pitchFamily="34" charset="0"/>
              <a:cs typeface="Times New Roman" panose="02020603050405020304" pitchFamily="18" charset="0"/>
            </a:endParaRPr>
          </a:p>
          <a:p>
            <a:pPr defTabSz="981293">
              <a:defRPr/>
            </a:pPr>
            <a:r>
              <a:rPr lang="en-US" sz="600" dirty="0">
                <a:latin typeface="Century Gothic" panose="020B0502020202020204" pitchFamily="34" charset="0"/>
                <a:cs typeface="Times New Roman" panose="02020603050405020304" pitchFamily="18" charset="0"/>
              </a:rPr>
              <a:t>A &amp; B : </a:t>
            </a:r>
            <a:r>
              <a:rPr lang="en-US" sz="600" dirty="0" err="1">
                <a:latin typeface="Century Gothic" panose="020B0502020202020204" pitchFamily="34" charset="0"/>
                <a:cs typeface="Times New Roman" panose="02020603050405020304" pitchFamily="18" charset="0"/>
              </a:rPr>
              <a:t>Capitalisation</a:t>
            </a:r>
            <a:r>
              <a:rPr lang="en-US" sz="600" dirty="0">
                <a:latin typeface="Century Gothic" panose="020B0502020202020204" pitchFamily="34" charset="0"/>
                <a:cs typeface="Times New Roman" panose="02020603050405020304" pitchFamily="18" charset="0"/>
              </a:rPr>
              <a:t> </a:t>
            </a:r>
          </a:p>
          <a:p>
            <a:pPr defTabSz="981293">
              <a:defRPr/>
            </a:pPr>
            <a:r>
              <a:rPr lang="en-US" sz="600" dirty="0">
                <a:latin typeface="Century Gothic" panose="020B0502020202020204" pitchFamily="34" charset="0"/>
                <a:cs typeface="Times New Roman" panose="02020603050405020304" pitchFamily="18" charset="0"/>
              </a:rPr>
              <a:t>D : Distribution</a:t>
            </a:r>
          </a:p>
          <a:p>
            <a:pPr defTabSz="981293">
              <a:defRPr/>
            </a:pPr>
            <a:endParaRPr lang="en-US" sz="200" b="1" dirty="0">
              <a:solidFill>
                <a:srgbClr val="283751"/>
              </a:solidFill>
              <a:latin typeface="Century Gothic" panose="020B0502020202020204" pitchFamily="34" charset="0"/>
              <a:cs typeface="Times New Roman" panose="02020603050405020304" pitchFamily="18" charset="0"/>
            </a:endParaRPr>
          </a:p>
          <a:p>
            <a:pPr defTabSz="981293">
              <a:defRPr/>
            </a:pPr>
            <a:r>
              <a:rPr lang="en-US" sz="600" b="1" dirty="0" err="1">
                <a:solidFill>
                  <a:srgbClr val="283751"/>
                </a:solidFill>
                <a:latin typeface="Century Gothic" panose="020B0502020202020204" pitchFamily="34" charset="0"/>
                <a:cs typeface="Times New Roman" panose="02020603050405020304" pitchFamily="18" charset="0"/>
              </a:rPr>
              <a:t>Indicateur</a:t>
            </a:r>
            <a:r>
              <a:rPr lang="en-US" sz="600" b="1" dirty="0">
                <a:solidFill>
                  <a:srgbClr val="283751"/>
                </a:solidFill>
                <a:latin typeface="Century Gothic" panose="020B0502020202020204" pitchFamily="34" charset="0"/>
                <a:cs typeface="Times New Roman" panose="02020603050405020304" pitchFamily="18" charset="0"/>
              </a:rPr>
              <a:t> de reference : </a:t>
            </a:r>
          </a:p>
          <a:p>
            <a:pPr defTabSz="981293">
              <a:defRPr/>
            </a:pPr>
            <a:r>
              <a:rPr lang="en-US" sz="600" dirty="0" err="1">
                <a:latin typeface="Century Gothic" panose="020B0502020202020204" pitchFamily="34" charset="0"/>
                <a:cs typeface="Times New Roman" panose="02020603050405020304" pitchFamily="18" charset="0"/>
              </a:rPr>
              <a:t>Aucun</a:t>
            </a:r>
            <a:endParaRPr lang="en-US" sz="600" dirty="0">
              <a:latin typeface="Century Gothic" panose="020B0502020202020204" pitchFamily="34" charset="0"/>
              <a:cs typeface="Times New Roman" panose="02020603050405020304" pitchFamily="18" charset="0"/>
            </a:endParaRPr>
          </a:p>
          <a:p>
            <a:pPr defTabSz="981293">
              <a:defRPr/>
            </a:pPr>
            <a:endParaRPr lang="en-US" sz="200" b="1" dirty="0">
              <a:solidFill>
                <a:srgbClr val="283751"/>
              </a:solidFill>
              <a:latin typeface="Century Gothic" panose="020B0502020202020204" pitchFamily="34" charset="0"/>
              <a:cs typeface="Times New Roman" panose="02020603050405020304" pitchFamily="18" charset="0"/>
            </a:endParaRPr>
          </a:p>
          <a:p>
            <a:pPr defTabSz="981293">
              <a:defRPr/>
            </a:pPr>
            <a:r>
              <a:rPr lang="en-US" sz="600" b="1" dirty="0">
                <a:solidFill>
                  <a:srgbClr val="283751"/>
                </a:solidFill>
                <a:latin typeface="Century Gothic" panose="020B0502020202020204" pitchFamily="34" charset="0"/>
                <a:cs typeface="Times New Roman" panose="02020603050405020304" pitchFamily="18" charset="0"/>
              </a:rPr>
              <a:t>Type OPCVM :</a:t>
            </a:r>
          </a:p>
          <a:p>
            <a:pPr defTabSz="981293">
              <a:defRPr/>
            </a:pPr>
            <a:r>
              <a:rPr lang="en-US" sz="600" dirty="0">
                <a:latin typeface="Century Gothic" panose="020B0502020202020204" pitchFamily="34" charset="0"/>
                <a:cs typeface="Times New Roman" panose="02020603050405020304" pitchFamily="18" charset="0"/>
              </a:rPr>
              <a:t>SICAV UCITS V (</a:t>
            </a:r>
            <a:r>
              <a:rPr lang="fr-FR" sz="600" dirty="0">
                <a:latin typeface="Century Gothic" panose="020B0502020202020204" pitchFamily="34" charset="0"/>
                <a:cs typeface="Times New Roman" panose="02020603050405020304" pitchFamily="18" charset="0"/>
              </a:rPr>
              <a:t>Droit luxembourgeois)</a:t>
            </a:r>
          </a:p>
          <a:p>
            <a:pPr defTabSz="981293">
              <a:defRPr/>
            </a:pPr>
            <a:endParaRPr lang="en-US" sz="200" b="1" u="sng" dirty="0">
              <a:latin typeface="Century Gothic" panose="020B0502020202020204" pitchFamily="34" charset="0"/>
              <a:cs typeface="Times New Roman" panose="02020603050405020304" pitchFamily="18" charset="0"/>
            </a:endParaRPr>
          </a:p>
          <a:p>
            <a:pPr defTabSz="981293">
              <a:defRPr/>
            </a:pPr>
            <a:r>
              <a:rPr lang="en-US" sz="600" b="1" dirty="0">
                <a:solidFill>
                  <a:srgbClr val="283751"/>
                </a:solidFill>
                <a:latin typeface="Century Gothic" panose="020B0502020202020204" pitchFamily="34" charset="0"/>
                <a:cs typeface="Times New Roman" panose="02020603050405020304" pitchFamily="18" charset="0"/>
              </a:rPr>
              <a:t>Devise de reference : </a:t>
            </a:r>
            <a:r>
              <a:rPr lang="en-US" sz="600" dirty="0">
                <a:latin typeface="Century Gothic" panose="020B0502020202020204" pitchFamily="34" charset="0"/>
                <a:cs typeface="Times New Roman" panose="02020603050405020304" pitchFamily="18" charset="0"/>
              </a:rPr>
              <a:t>Euro</a:t>
            </a:r>
          </a:p>
          <a:p>
            <a:pPr defTabSz="981293">
              <a:defRPr/>
            </a:pPr>
            <a:endParaRPr lang="en-US" sz="600" b="1" dirty="0">
              <a:latin typeface="Century Gothic" panose="020B0502020202020204" pitchFamily="34" charset="0"/>
              <a:cs typeface="Times New Roman" panose="02020603050405020304" pitchFamily="18" charset="0"/>
            </a:endParaRPr>
          </a:p>
          <a:p>
            <a:pPr defTabSz="981293">
              <a:defRPr/>
            </a:pPr>
            <a:r>
              <a:rPr lang="en-US" sz="600" b="1" dirty="0" err="1">
                <a:solidFill>
                  <a:srgbClr val="283751"/>
                </a:solidFill>
                <a:latin typeface="Century Gothic" panose="020B0502020202020204" pitchFamily="34" charset="0"/>
                <a:cs typeface="Times New Roman" panose="02020603050405020304" pitchFamily="18" charset="0"/>
              </a:rPr>
              <a:t>Depositaire</a:t>
            </a:r>
            <a:r>
              <a:rPr lang="en-US" sz="600" b="1" dirty="0">
                <a:solidFill>
                  <a:srgbClr val="283751"/>
                </a:solidFill>
                <a:latin typeface="Century Gothic" panose="020B0502020202020204" pitchFamily="34" charset="0"/>
                <a:cs typeface="Times New Roman" panose="02020603050405020304" pitchFamily="18" charset="0"/>
              </a:rPr>
              <a:t> :</a:t>
            </a:r>
          </a:p>
          <a:p>
            <a:pPr defTabSz="981293">
              <a:defRPr/>
            </a:pPr>
            <a:r>
              <a:rPr lang="en-US" sz="600" dirty="0">
                <a:latin typeface="Century Gothic" panose="020B0502020202020204" pitchFamily="34" charset="0"/>
                <a:cs typeface="Times New Roman" panose="02020603050405020304" pitchFamily="18" charset="0"/>
              </a:rPr>
              <a:t>UBS Europe SE, Luxembourg Branch </a:t>
            </a:r>
          </a:p>
          <a:p>
            <a:pPr defTabSz="981293">
              <a:defRPr/>
            </a:pPr>
            <a:endParaRPr lang="en-US" sz="600" b="1" dirty="0">
              <a:solidFill>
                <a:srgbClr val="283751"/>
              </a:solidFill>
              <a:latin typeface="Century Gothic" panose="020B0502020202020204" pitchFamily="34" charset="0"/>
              <a:cs typeface="Times New Roman" panose="02020603050405020304" pitchFamily="18" charset="0"/>
            </a:endParaRPr>
          </a:p>
          <a:p>
            <a:pPr defTabSz="981293">
              <a:defRPr/>
            </a:pPr>
            <a:r>
              <a:rPr lang="en-US" sz="600" b="1" dirty="0">
                <a:solidFill>
                  <a:srgbClr val="283751"/>
                </a:solidFill>
                <a:latin typeface="Century Gothic" panose="020B0502020202020204" pitchFamily="34" charset="0"/>
                <a:cs typeface="Times New Roman" panose="02020603050405020304" pitchFamily="18" charset="0"/>
              </a:rPr>
              <a:t>Durée de placement </a:t>
            </a:r>
            <a:r>
              <a:rPr lang="en-US" sz="600" b="1" dirty="0" err="1">
                <a:solidFill>
                  <a:srgbClr val="283751"/>
                </a:solidFill>
                <a:latin typeface="Century Gothic" panose="020B0502020202020204" pitchFamily="34" charset="0"/>
                <a:cs typeface="Times New Roman" panose="02020603050405020304" pitchFamily="18" charset="0"/>
              </a:rPr>
              <a:t>recommandée</a:t>
            </a:r>
            <a:r>
              <a:rPr lang="en-US" sz="600" b="1" dirty="0">
                <a:solidFill>
                  <a:srgbClr val="283751"/>
                </a:solidFill>
                <a:latin typeface="Century Gothic" panose="020B0502020202020204" pitchFamily="34" charset="0"/>
                <a:cs typeface="Times New Roman" panose="02020603050405020304" pitchFamily="18" charset="0"/>
              </a:rPr>
              <a:t> : </a:t>
            </a:r>
            <a:r>
              <a:rPr lang="en-US" sz="600" dirty="0">
                <a:latin typeface="Century Gothic" panose="020B0502020202020204" pitchFamily="34" charset="0"/>
                <a:cs typeface="Times New Roman" panose="02020603050405020304" pitchFamily="18" charset="0"/>
              </a:rPr>
              <a:t>4-5  </a:t>
            </a:r>
            <a:r>
              <a:rPr lang="en-US" sz="600" dirty="0" err="1">
                <a:latin typeface="Century Gothic" panose="020B0502020202020204" pitchFamily="34" charset="0"/>
                <a:cs typeface="Times New Roman" panose="02020603050405020304" pitchFamily="18" charset="0"/>
              </a:rPr>
              <a:t>ans</a:t>
            </a:r>
            <a:endParaRPr lang="en-US" sz="600" dirty="0">
              <a:latin typeface="Century Gothic" panose="020B0502020202020204" pitchFamily="34" charset="0"/>
              <a:cs typeface="Times New Roman" panose="02020603050405020304" pitchFamily="18" charset="0"/>
            </a:endParaRPr>
          </a:p>
        </p:txBody>
      </p:sp>
      <p:sp>
        <p:nvSpPr>
          <p:cNvPr id="74" name="ZoneTexte 7"/>
          <p:cNvSpPr txBox="1"/>
          <p:nvPr/>
        </p:nvSpPr>
        <p:spPr>
          <a:xfrm>
            <a:off x="6301579" y="9954111"/>
            <a:ext cx="712110" cy="169277"/>
          </a:xfrm>
          <a:prstGeom prst="rect">
            <a:avLst/>
          </a:prstGeom>
          <a:solidFill>
            <a:srgbClr val="315385"/>
          </a:solidFill>
        </p:spPr>
        <p:txBody>
          <a:bodyPr wrap="square" rtlCol="0">
            <a:spAutoFit/>
          </a:bodyPr>
          <a:lstStyle/>
          <a:p>
            <a:pPr algn="ctr"/>
            <a:r>
              <a:rPr lang="en-US" sz="500" b="1" i="1" dirty="0">
                <a:solidFill>
                  <a:schemeClr val="bg1"/>
                </a:solidFill>
                <a:latin typeface="+mn-lt"/>
                <a:cs typeface="Times New Roman" panose="02020603050405020304" pitchFamily="18" charset="0"/>
              </a:rPr>
              <a:t>28 </a:t>
            </a:r>
            <a:r>
              <a:rPr lang="en-US" sz="500" b="1" i="1" dirty="0" err="1">
                <a:solidFill>
                  <a:schemeClr val="bg1"/>
                </a:solidFill>
                <a:latin typeface="+mn-lt"/>
                <a:cs typeface="Times New Roman" panose="02020603050405020304" pitchFamily="18" charset="0"/>
              </a:rPr>
              <a:t>février</a:t>
            </a:r>
            <a:r>
              <a:rPr lang="en-US" sz="500" b="1" i="1" dirty="0">
                <a:solidFill>
                  <a:schemeClr val="bg1"/>
                </a:solidFill>
                <a:latin typeface="+mn-lt"/>
                <a:cs typeface="Times New Roman" panose="02020603050405020304" pitchFamily="18" charset="0"/>
              </a:rPr>
              <a:t> 2023</a:t>
            </a:r>
          </a:p>
        </p:txBody>
      </p:sp>
      <p:sp>
        <p:nvSpPr>
          <p:cNvPr id="77" name="Rectangle 76"/>
          <p:cNvSpPr/>
          <p:nvPr/>
        </p:nvSpPr>
        <p:spPr>
          <a:xfrm>
            <a:off x="3880521" y="8198784"/>
            <a:ext cx="1541025" cy="1926025"/>
          </a:xfrm>
          <a:prstGeom prst="rect">
            <a:avLst/>
          </a:prstGeom>
          <a:noFill/>
          <a:ln w="12700">
            <a:solidFill>
              <a:srgbClr val="3153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LU"/>
          </a:p>
        </p:txBody>
      </p:sp>
      <p:sp>
        <p:nvSpPr>
          <p:cNvPr id="93" name="TextBox 92"/>
          <p:cNvSpPr txBox="1"/>
          <p:nvPr/>
        </p:nvSpPr>
        <p:spPr>
          <a:xfrm>
            <a:off x="4343082" y="1370035"/>
            <a:ext cx="1577816" cy="230832"/>
          </a:xfrm>
          <a:prstGeom prst="rect">
            <a:avLst/>
          </a:prstGeom>
          <a:noFill/>
        </p:spPr>
        <p:txBody>
          <a:bodyPr wrap="square" rtlCol="0">
            <a:spAutoFit/>
          </a:bodyPr>
          <a:lstStyle/>
          <a:p>
            <a:r>
              <a:rPr lang="en-US" sz="900" b="1" dirty="0">
                <a:solidFill>
                  <a:srgbClr val="283751"/>
                </a:solidFill>
                <a:latin typeface="Century Gothic" panose="020B0502020202020204" pitchFamily="34" charset="0"/>
                <a:cs typeface="Times New Roman" panose="02020603050405020304" pitchFamily="18" charset="0"/>
              </a:rPr>
              <a:t>Pays de distribution :</a:t>
            </a:r>
            <a:endParaRPr lang="fr-BE" sz="900" b="1" dirty="0">
              <a:solidFill>
                <a:srgbClr val="283751"/>
              </a:solidFill>
              <a:latin typeface="Century Gothic" panose="020B0502020202020204" pitchFamily="34" charset="0"/>
              <a:cs typeface="Times New Roman" panose="02020603050405020304" pitchFamily="18" charset="0"/>
            </a:endParaRPr>
          </a:p>
        </p:txBody>
      </p:sp>
      <p:pic>
        <p:nvPicPr>
          <p:cNvPr id="3" name="Picture 22" descr="E:\Dynasty\Site Internet\logos-fina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503" y="36265"/>
            <a:ext cx="833225" cy="697535"/>
          </a:xfrm>
          <a:prstGeom prst="rect">
            <a:avLst/>
          </a:prstGeom>
          <a:noFill/>
          <a:extLst>
            <a:ext uri="{909E8E84-426E-40DD-AFC4-6F175D3DCCD1}">
              <a14:hiddenFill xmlns:a14="http://schemas.microsoft.com/office/drawing/2010/main">
                <a:solidFill>
                  <a:srgbClr val="FFFFFF"/>
                </a:solidFill>
              </a14:hiddenFill>
            </a:ext>
          </a:extLst>
        </p:spPr>
      </p:pic>
      <p:grpSp>
        <p:nvGrpSpPr>
          <p:cNvPr id="49" name="Groupe 48">
            <a:extLst>
              <a:ext uri="{FF2B5EF4-FFF2-40B4-BE49-F238E27FC236}">
                <a16:creationId xmlns:a16="http://schemas.microsoft.com/office/drawing/2014/main" id="{07BCFE73-1594-4866-BA1A-EB56FC1EF963}"/>
              </a:ext>
            </a:extLst>
          </p:cNvPr>
          <p:cNvGrpSpPr/>
          <p:nvPr/>
        </p:nvGrpSpPr>
        <p:grpSpPr>
          <a:xfrm>
            <a:off x="3528062" y="1568747"/>
            <a:ext cx="3376961" cy="1008000"/>
            <a:chOff x="3520902" y="1563261"/>
            <a:chExt cx="3376961" cy="1008000"/>
          </a:xfrm>
        </p:grpSpPr>
        <p:grpSp>
          <p:nvGrpSpPr>
            <p:cNvPr id="50" name="Groupe 49">
              <a:extLst>
                <a:ext uri="{FF2B5EF4-FFF2-40B4-BE49-F238E27FC236}">
                  <a16:creationId xmlns:a16="http://schemas.microsoft.com/office/drawing/2014/main" id="{9E3686C7-041B-4620-AC10-B28A6919807F}"/>
                </a:ext>
              </a:extLst>
            </p:cNvPr>
            <p:cNvGrpSpPr/>
            <p:nvPr/>
          </p:nvGrpSpPr>
          <p:grpSpPr>
            <a:xfrm>
              <a:off x="3520902" y="1563261"/>
              <a:ext cx="3376961" cy="1008000"/>
              <a:chOff x="3498796" y="1567305"/>
              <a:chExt cx="3376961" cy="1008000"/>
            </a:xfrm>
          </p:grpSpPr>
          <p:grpSp>
            <p:nvGrpSpPr>
              <p:cNvPr id="83" name="Groupe 2">
                <a:extLst>
                  <a:ext uri="{FF2B5EF4-FFF2-40B4-BE49-F238E27FC236}">
                    <a16:creationId xmlns:a16="http://schemas.microsoft.com/office/drawing/2014/main" id="{823F9AF3-735C-497D-8B53-8161584D3A9B}"/>
                  </a:ext>
                </a:extLst>
              </p:cNvPr>
              <p:cNvGrpSpPr/>
              <p:nvPr/>
            </p:nvGrpSpPr>
            <p:grpSpPr>
              <a:xfrm>
                <a:off x="3498796" y="1567305"/>
                <a:ext cx="3376961" cy="1008000"/>
                <a:chOff x="5282307" y="343568"/>
                <a:chExt cx="2816697" cy="1008000"/>
              </a:xfrm>
            </p:grpSpPr>
            <p:sp>
              <p:nvSpPr>
                <p:cNvPr id="86" name="ZoneTexte 5">
                  <a:extLst>
                    <a:ext uri="{FF2B5EF4-FFF2-40B4-BE49-F238E27FC236}">
                      <a16:creationId xmlns:a16="http://schemas.microsoft.com/office/drawing/2014/main" id="{F620B895-9449-43A4-9E98-DE4070D9DDB5}"/>
                    </a:ext>
                  </a:extLst>
                </p:cNvPr>
                <p:cNvSpPr txBox="1">
                  <a:spLocks noChangeArrowheads="1"/>
                </p:cNvSpPr>
                <p:nvPr/>
              </p:nvSpPr>
              <p:spPr bwMode="auto">
                <a:xfrm>
                  <a:off x="5338504" y="343568"/>
                  <a:ext cx="2760500" cy="1008000"/>
                </a:xfrm>
                <a:prstGeom prst="rect">
                  <a:avLst/>
                </a:prstGeom>
                <a:solidFill>
                  <a:schemeClr val="tx2">
                    <a:lumMod val="50000"/>
                  </a:schemeClr>
                </a:solidFill>
                <a:ln w="9525">
                  <a:noFill/>
                  <a:miter lim="800000"/>
                  <a:headEnd/>
                  <a:tailEnd/>
                </a:ln>
              </p:spPr>
              <p:txBody>
                <a:bodyPr wrap="square">
                  <a:spAutoFit/>
                </a:bodyPr>
                <a:lstStyle/>
                <a:p>
                  <a:endParaRPr lang="fr-FR" sz="1000" b="1" dirty="0">
                    <a:solidFill>
                      <a:schemeClr val="bg1"/>
                    </a:solidFill>
                    <a:latin typeface="Times New Roman" panose="02020603050405020304" pitchFamily="18" charset="0"/>
                    <a:ea typeface="Open Sans" pitchFamily="34" charset="0"/>
                    <a:cs typeface="Times New Roman" panose="02020603050405020304" pitchFamily="18" charset="0"/>
                  </a:endParaRPr>
                </a:p>
                <a:p>
                  <a:endParaRPr lang="fr-FR" sz="1000" b="1" dirty="0">
                    <a:solidFill>
                      <a:schemeClr val="bg1"/>
                    </a:solidFill>
                    <a:latin typeface="Times New Roman" panose="02020603050405020304" pitchFamily="18" charset="0"/>
                    <a:ea typeface="Open Sans" pitchFamily="34" charset="0"/>
                    <a:cs typeface="Times New Roman" panose="02020603050405020304" pitchFamily="18" charset="0"/>
                  </a:endParaRPr>
                </a:p>
                <a:p>
                  <a:endParaRPr lang="fr-FR" sz="1000" b="1" dirty="0">
                    <a:solidFill>
                      <a:schemeClr val="bg1"/>
                    </a:solidFill>
                    <a:latin typeface="Times New Roman" panose="02020603050405020304" pitchFamily="18" charset="0"/>
                    <a:ea typeface="Open Sans" pitchFamily="34" charset="0"/>
                    <a:cs typeface="Times New Roman" panose="02020603050405020304" pitchFamily="18" charset="0"/>
                  </a:endParaRPr>
                </a:p>
                <a:p>
                  <a:endParaRPr lang="fr-FR" sz="1000" b="1" dirty="0">
                    <a:solidFill>
                      <a:schemeClr val="bg1"/>
                    </a:solidFill>
                    <a:latin typeface="Times New Roman" panose="02020603050405020304" pitchFamily="18" charset="0"/>
                    <a:ea typeface="Open Sans" pitchFamily="34" charset="0"/>
                    <a:cs typeface="Times New Roman" panose="02020603050405020304" pitchFamily="18" charset="0"/>
                  </a:endParaRPr>
                </a:p>
                <a:p>
                  <a:endParaRPr lang="fr-FR" sz="1000" b="1" dirty="0">
                    <a:solidFill>
                      <a:schemeClr val="bg1"/>
                    </a:solidFill>
                    <a:latin typeface="Times New Roman" panose="02020603050405020304" pitchFamily="18" charset="0"/>
                    <a:ea typeface="Open Sans" pitchFamily="34" charset="0"/>
                    <a:cs typeface="Times New Roman" panose="02020603050405020304" pitchFamily="18" charset="0"/>
                  </a:endParaRPr>
                </a:p>
                <a:p>
                  <a:endParaRPr lang="fr-FR" sz="1000" b="1" dirty="0">
                    <a:solidFill>
                      <a:schemeClr val="bg1"/>
                    </a:solidFill>
                    <a:latin typeface="Times New Roman" panose="02020603050405020304" pitchFamily="18" charset="0"/>
                    <a:ea typeface="Open Sans" pitchFamily="34" charset="0"/>
                    <a:cs typeface="Times New Roman" panose="02020603050405020304" pitchFamily="18" charset="0"/>
                  </a:endParaRPr>
                </a:p>
                <a:p>
                  <a:endParaRPr lang="fr-FR" sz="1000" b="1" dirty="0">
                    <a:solidFill>
                      <a:schemeClr val="bg1"/>
                    </a:solidFill>
                    <a:latin typeface="Times New Roman" panose="02020603050405020304" pitchFamily="18" charset="0"/>
                    <a:ea typeface="Open Sans" pitchFamily="34" charset="0"/>
                    <a:cs typeface="Times New Roman" panose="02020603050405020304" pitchFamily="18" charset="0"/>
                  </a:endParaRPr>
                </a:p>
                <a:p>
                  <a:endParaRPr lang="fr-FR" sz="1000" b="1" dirty="0">
                    <a:solidFill>
                      <a:schemeClr val="bg1"/>
                    </a:solidFill>
                    <a:latin typeface="Times New Roman" panose="02020603050405020304" pitchFamily="18" charset="0"/>
                    <a:ea typeface="Open Sans" pitchFamily="34" charset="0"/>
                    <a:cs typeface="Times New Roman" panose="02020603050405020304" pitchFamily="18" charset="0"/>
                  </a:endParaRPr>
                </a:p>
              </p:txBody>
            </p:sp>
            <p:sp>
              <p:nvSpPr>
                <p:cNvPr id="88" name="ZoneTexte 63">
                  <a:extLst>
                    <a:ext uri="{FF2B5EF4-FFF2-40B4-BE49-F238E27FC236}">
                      <a16:creationId xmlns:a16="http://schemas.microsoft.com/office/drawing/2014/main" id="{B8974FAF-B3E1-4940-822C-7FED611C44E7}"/>
                    </a:ext>
                  </a:extLst>
                </p:cNvPr>
                <p:cNvSpPr txBox="1"/>
                <p:nvPr/>
              </p:nvSpPr>
              <p:spPr>
                <a:xfrm>
                  <a:off x="5282307" y="1040818"/>
                  <a:ext cx="899252" cy="276999"/>
                </a:xfrm>
                <a:prstGeom prst="rect">
                  <a:avLst/>
                </a:prstGeom>
                <a:noFill/>
              </p:spPr>
              <p:txBody>
                <a:bodyPr wrap="square" rtlCol="0">
                  <a:spAutoFit/>
                </a:bodyPr>
                <a:lstStyle/>
                <a:p>
                  <a:pPr algn="ctr">
                    <a:spcAft>
                      <a:spcPts val="0"/>
                    </a:spcAft>
                  </a:pPr>
                  <a:r>
                    <a:rPr lang="fr-LU" sz="600" b="1" dirty="0">
                      <a:solidFill>
                        <a:schemeClr val="bg1"/>
                      </a:solidFill>
                      <a:latin typeface="+mn-lt"/>
                      <a:cs typeface="Times New Roman" panose="02020603050405020304" pitchFamily="18" charset="0"/>
                    </a:rPr>
                    <a:t>Philippe HALB</a:t>
                  </a:r>
                </a:p>
                <a:p>
                  <a:pPr algn="ctr">
                    <a:spcAft>
                      <a:spcPts val="0"/>
                    </a:spcAft>
                  </a:pPr>
                  <a:r>
                    <a:rPr lang="fr-LU" sz="600" b="1" dirty="0">
                      <a:solidFill>
                        <a:schemeClr val="bg1"/>
                      </a:solidFill>
                      <a:latin typeface="+mn-lt"/>
                      <a:cs typeface="Times New Roman" panose="02020603050405020304" pitchFamily="18" charset="0"/>
                    </a:rPr>
                    <a:t>35 ans d’experience</a:t>
                  </a:r>
                </a:p>
              </p:txBody>
            </p:sp>
          </p:grpSp>
          <p:pic>
            <p:nvPicPr>
              <p:cNvPr id="84" name="Picture 4">
                <a:extLst>
                  <a:ext uri="{FF2B5EF4-FFF2-40B4-BE49-F238E27FC236}">
                    <a16:creationId xmlns:a16="http://schemas.microsoft.com/office/drawing/2014/main" id="{CA725C8D-93D1-481E-B930-C55A5C465C6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664473" y="1577914"/>
                <a:ext cx="733400" cy="735710"/>
              </a:xfrm>
              <a:prstGeom prst="rect">
                <a:avLst/>
              </a:prstGeom>
              <a:noFill/>
              <a:extLst>
                <a:ext uri="{909E8E84-426E-40DD-AFC4-6F175D3DCCD1}">
                  <a14:hiddenFill xmlns:a14="http://schemas.microsoft.com/office/drawing/2010/main">
                    <a:solidFill>
                      <a:srgbClr val="FFFFFF"/>
                    </a:solidFill>
                  </a14:hiddenFill>
                </a:ext>
              </a:extLst>
            </p:spPr>
          </p:pic>
        </p:grpSp>
        <p:pic>
          <p:nvPicPr>
            <p:cNvPr id="55" name="Image 54">
              <a:extLst>
                <a:ext uri="{FF2B5EF4-FFF2-40B4-BE49-F238E27FC236}">
                  <a16:creationId xmlns:a16="http://schemas.microsoft.com/office/drawing/2014/main" id="{3C29748C-25BB-4298-91D0-37FF9A592D63}"/>
                </a:ext>
              </a:extLst>
            </p:cNvPr>
            <p:cNvPicPr>
              <a:picLocks noChangeAspect="1"/>
            </p:cNvPicPr>
            <p:nvPr/>
          </p:nvPicPr>
          <p:blipFill rotWithShape="1">
            <a:blip r:embed="rId4"/>
            <a:srcRect l="-672" t="1823" r="10911" b="3377"/>
            <a:stretch/>
          </p:blipFill>
          <p:spPr>
            <a:xfrm>
              <a:off x="6076269" y="1563831"/>
              <a:ext cx="688758" cy="740863"/>
            </a:xfrm>
            <a:prstGeom prst="rect">
              <a:avLst/>
            </a:prstGeom>
            <a:ln w="12700">
              <a:noFill/>
            </a:ln>
          </p:spPr>
        </p:pic>
        <p:sp>
          <p:nvSpPr>
            <p:cNvPr id="59" name="ZoneTexte 63">
              <a:extLst>
                <a:ext uri="{FF2B5EF4-FFF2-40B4-BE49-F238E27FC236}">
                  <a16:creationId xmlns:a16="http://schemas.microsoft.com/office/drawing/2014/main" id="{378D1F11-99A4-4C68-8B92-A826EAE9D3B6}"/>
                </a:ext>
              </a:extLst>
            </p:cNvPr>
            <p:cNvSpPr txBox="1"/>
            <p:nvPr/>
          </p:nvSpPr>
          <p:spPr>
            <a:xfrm>
              <a:off x="4286116" y="2268668"/>
              <a:ext cx="1078121" cy="276999"/>
            </a:xfrm>
            <a:prstGeom prst="rect">
              <a:avLst/>
            </a:prstGeom>
            <a:noFill/>
          </p:spPr>
          <p:txBody>
            <a:bodyPr wrap="square" rtlCol="0">
              <a:spAutoFit/>
            </a:bodyPr>
            <a:lstStyle/>
            <a:p>
              <a:pPr algn="ctr">
                <a:spcAft>
                  <a:spcPts val="0"/>
                </a:spcAft>
              </a:pPr>
              <a:r>
                <a:rPr lang="fr-LU" sz="600" b="1" dirty="0">
                  <a:solidFill>
                    <a:schemeClr val="bg1"/>
                  </a:solidFill>
                  <a:latin typeface="+mn-lt"/>
                  <a:cs typeface="Times New Roman" panose="02020603050405020304" pitchFamily="18" charset="0"/>
                </a:rPr>
                <a:t>Simon ROGER</a:t>
              </a:r>
            </a:p>
            <a:p>
              <a:pPr algn="ctr">
                <a:spcAft>
                  <a:spcPts val="0"/>
                </a:spcAft>
              </a:pPr>
              <a:r>
                <a:rPr lang="fr-LU" sz="600" b="1" dirty="0">
                  <a:solidFill>
                    <a:schemeClr val="bg1"/>
                  </a:solidFill>
                  <a:latin typeface="+mn-lt"/>
                  <a:cs typeface="Times New Roman" panose="02020603050405020304" pitchFamily="18" charset="0"/>
                </a:rPr>
                <a:t>6 ans d’experience</a:t>
              </a:r>
            </a:p>
          </p:txBody>
        </p:sp>
        <p:sp>
          <p:nvSpPr>
            <p:cNvPr id="75" name="ZoneTexte 63">
              <a:extLst>
                <a:ext uri="{FF2B5EF4-FFF2-40B4-BE49-F238E27FC236}">
                  <a16:creationId xmlns:a16="http://schemas.microsoft.com/office/drawing/2014/main" id="{F6E1496F-F8D5-4652-8201-5F5EEE1D09B1}"/>
                </a:ext>
              </a:extLst>
            </p:cNvPr>
            <p:cNvSpPr txBox="1"/>
            <p:nvPr/>
          </p:nvSpPr>
          <p:spPr>
            <a:xfrm>
              <a:off x="5954816" y="2277527"/>
              <a:ext cx="916334" cy="276999"/>
            </a:xfrm>
            <a:prstGeom prst="rect">
              <a:avLst/>
            </a:prstGeom>
            <a:noFill/>
          </p:spPr>
          <p:txBody>
            <a:bodyPr wrap="square" rtlCol="0">
              <a:spAutoFit/>
            </a:bodyPr>
            <a:lstStyle/>
            <a:p>
              <a:pPr algn="ctr">
                <a:spcAft>
                  <a:spcPts val="0"/>
                </a:spcAft>
              </a:pPr>
              <a:r>
                <a:rPr lang="fr-LU" sz="600" b="1" dirty="0">
                  <a:solidFill>
                    <a:schemeClr val="bg1"/>
                  </a:solidFill>
                  <a:latin typeface="+mn-lt"/>
                  <a:cs typeface="Times New Roman" panose="02020603050405020304" pitchFamily="18" charset="0"/>
                </a:rPr>
                <a:t>Hervé BURGER</a:t>
              </a:r>
            </a:p>
            <a:p>
              <a:pPr algn="ctr">
                <a:spcAft>
                  <a:spcPts val="0"/>
                </a:spcAft>
              </a:pPr>
              <a:r>
                <a:rPr lang="fr-LU" sz="600" b="1" dirty="0">
                  <a:solidFill>
                    <a:schemeClr val="bg1"/>
                  </a:solidFill>
                  <a:latin typeface="+mn-lt"/>
                  <a:cs typeface="Times New Roman" panose="02020603050405020304" pitchFamily="18" charset="0"/>
                </a:rPr>
                <a:t>37 ans d’experience</a:t>
              </a:r>
            </a:p>
          </p:txBody>
        </p:sp>
      </p:grpSp>
      <p:grpSp>
        <p:nvGrpSpPr>
          <p:cNvPr id="4" name="Groupe 3">
            <a:extLst>
              <a:ext uri="{FF2B5EF4-FFF2-40B4-BE49-F238E27FC236}">
                <a16:creationId xmlns:a16="http://schemas.microsoft.com/office/drawing/2014/main" id="{701F7087-7768-4CFD-ABC3-9C33B50BCF5C}"/>
              </a:ext>
            </a:extLst>
          </p:cNvPr>
          <p:cNvGrpSpPr/>
          <p:nvPr/>
        </p:nvGrpSpPr>
        <p:grpSpPr>
          <a:xfrm>
            <a:off x="5631991" y="1433541"/>
            <a:ext cx="1148978" cy="99674"/>
            <a:chOff x="5631991" y="1433541"/>
            <a:chExt cx="1148978" cy="99674"/>
          </a:xfrm>
        </p:grpSpPr>
        <p:grpSp>
          <p:nvGrpSpPr>
            <p:cNvPr id="2" name="Groupe 1">
              <a:extLst>
                <a:ext uri="{FF2B5EF4-FFF2-40B4-BE49-F238E27FC236}">
                  <a16:creationId xmlns:a16="http://schemas.microsoft.com/office/drawing/2014/main" id="{45A9DC67-CA25-4C05-AAED-8E7B4BAC2156}"/>
                </a:ext>
              </a:extLst>
            </p:cNvPr>
            <p:cNvGrpSpPr/>
            <p:nvPr/>
          </p:nvGrpSpPr>
          <p:grpSpPr>
            <a:xfrm>
              <a:off x="5631991" y="1436438"/>
              <a:ext cx="958541" cy="96777"/>
              <a:chOff x="5631991" y="1436438"/>
              <a:chExt cx="958541" cy="96777"/>
            </a:xfrm>
          </p:grpSpPr>
          <p:pic>
            <p:nvPicPr>
              <p:cNvPr id="68" name="Picture 67" descr="Résultat de recherche d'images pour &quot;symbole drapeau france&quo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34400" y="1437127"/>
                <a:ext cx="145553" cy="96087"/>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77" descr="Résultat de recherche d'images pour &quot;symbole drapeau luxembourg&quo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31991" y="1437437"/>
                <a:ext cx="159149" cy="95778"/>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78" descr="Résultat de recherche d'images pour &quot;symbole drapeau suisse&quot;"/>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034527" y="1437015"/>
                <a:ext cx="144000" cy="96199"/>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80" descr="Résultat de recherche d'images pour &quot;symbole drapeau allemagne&quo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41593" y="1436438"/>
                <a:ext cx="144000" cy="96776"/>
              </a:xfrm>
              <a:prstGeom prst="rect">
                <a:avLst/>
              </a:prstGeom>
              <a:noFill/>
              <a:extLst>
                <a:ext uri="{909E8E84-426E-40DD-AFC4-6F175D3DCCD1}">
                  <a14:hiddenFill xmlns:a14="http://schemas.microsoft.com/office/drawing/2010/main">
                    <a:solidFill>
                      <a:srgbClr val="FFFFFF"/>
                    </a:solidFill>
                  </a14:hiddenFill>
                </a:ext>
              </a:extLst>
            </p:spPr>
          </p:pic>
          <p:pic>
            <p:nvPicPr>
              <p:cNvPr id="82" name="Picture 81"/>
              <p:cNvPicPr>
                <a:picLocks noChangeAspect="1"/>
              </p:cNvPicPr>
              <p:nvPr/>
            </p:nvPicPr>
            <p:blipFill rotWithShape="1">
              <a:blip r:embed="rId9" cstate="print">
                <a:extLst>
                  <a:ext uri="{28A0092B-C50C-407E-A947-70E740481C1C}">
                    <a14:useLocalDpi xmlns:a14="http://schemas.microsoft.com/office/drawing/2010/main" val="0"/>
                  </a:ext>
                </a:extLst>
              </a:blip>
              <a:srcRect t="15217" b="15217"/>
              <a:stretch/>
            </p:blipFill>
            <p:spPr>
              <a:xfrm>
                <a:off x="6452364" y="1436438"/>
                <a:ext cx="138168" cy="96117"/>
              </a:xfrm>
              <a:prstGeom prst="rect">
                <a:avLst/>
              </a:prstGeom>
            </p:spPr>
          </p:pic>
        </p:grpSp>
        <p:pic>
          <p:nvPicPr>
            <p:cNvPr id="1026" name="Picture 2" descr="Drapeau des Pays-Bas — Wikipédia">
              <a:extLst>
                <a:ext uri="{FF2B5EF4-FFF2-40B4-BE49-F238E27FC236}">
                  <a16:creationId xmlns:a16="http://schemas.microsoft.com/office/drawing/2014/main" id="{433E383E-EBE9-4EC7-B094-0226163CF21C}"/>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35416" y="1433541"/>
              <a:ext cx="145553" cy="9703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 name="Groupe 4">
            <a:extLst>
              <a:ext uri="{FF2B5EF4-FFF2-40B4-BE49-F238E27FC236}">
                <a16:creationId xmlns:a16="http://schemas.microsoft.com/office/drawing/2014/main" id="{89113AF7-A01A-4E70-AB9E-51C02A07E408}"/>
              </a:ext>
            </a:extLst>
          </p:cNvPr>
          <p:cNvGrpSpPr/>
          <p:nvPr/>
        </p:nvGrpSpPr>
        <p:grpSpPr>
          <a:xfrm>
            <a:off x="230717" y="1574603"/>
            <a:ext cx="3190257" cy="909969"/>
            <a:chOff x="329536" y="1574603"/>
            <a:chExt cx="3091927" cy="909969"/>
          </a:xfrm>
        </p:grpSpPr>
        <p:grpSp>
          <p:nvGrpSpPr>
            <p:cNvPr id="89" name="Groupe 88">
              <a:extLst>
                <a:ext uri="{FF2B5EF4-FFF2-40B4-BE49-F238E27FC236}">
                  <a16:creationId xmlns:a16="http://schemas.microsoft.com/office/drawing/2014/main" id="{085431D0-7F65-4DAE-900B-E350A4D335C0}"/>
                </a:ext>
              </a:extLst>
            </p:cNvPr>
            <p:cNvGrpSpPr/>
            <p:nvPr/>
          </p:nvGrpSpPr>
          <p:grpSpPr>
            <a:xfrm>
              <a:off x="329536" y="1574603"/>
              <a:ext cx="3091927" cy="909969"/>
              <a:chOff x="319987" y="1737432"/>
              <a:chExt cx="3091927" cy="909969"/>
            </a:xfrm>
          </p:grpSpPr>
          <p:sp>
            <p:nvSpPr>
              <p:cNvPr id="92" name="TextBox 1">
                <a:extLst>
                  <a:ext uri="{FF2B5EF4-FFF2-40B4-BE49-F238E27FC236}">
                    <a16:creationId xmlns:a16="http://schemas.microsoft.com/office/drawing/2014/main" id="{024077DC-D07F-4A31-AD9E-5605A9AFFB08}"/>
                  </a:ext>
                </a:extLst>
              </p:cNvPr>
              <p:cNvSpPr txBox="1"/>
              <p:nvPr/>
            </p:nvSpPr>
            <p:spPr>
              <a:xfrm>
                <a:off x="1227148" y="2462735"/>
                <a:ext cx="1118475" cy="184666"/>
              </a:xfrm>
              <a:prstGeom prst="rect">
                <a:avLst/>
              </a:prstGeom>
              <a:noFill/>
            </p:spPr>
            <p:txBody>
              <a:bodyPr wrap="square" rtlCol="0">
                <a:spAutoFit/>
              </a:bodyPr>
              <a:lstStyle/>
              <a:p>
                <a:pPr algn="ctr"/>
                <a:r>
                  <a:rPr lang="en-GB" sz="600" i="1" dirty="0" err="1">
                    <a:solidFill>
                      <a:srgbClr val="002060"/>
                    </a:solidFill>
                    <a:latin typeface="Century Gothic" panose="020B0502020202020204" pitchFamily="34" charset="0"/>
                    <a:cs typeface="Times New Roman" panose="02020603050405020304" pitchFamily="18" charset="0"/>
                  </a:rPr>
                  <a:t>Février</a:t>
                </a:r>
                <a:r>
                  <a:rPr lang="en-GB" sz="600" i="1" dirty="0">
                    <a:solidFill>
                      <a:srgbClr val="002060"/>
                    </a:solidFill>
                    <a:latin typeface="Century Gothic" panose="020B0502020202020204" pitchFamily="34" charset="0"/>
                    <a:cs typeface="Times New Roman" panose="02020603050405020304" pitchFamily="18" charset="0"/>
                  </a:rPr>
                  <a:t> 2023</a:t>
                </a:r>
              </a:p>
            </p:txBody>
          </p:sp>
          <p:sp>
            <p:nvSpPr>
              <p:cNvPr id="94" name="TextBox 61">
                <a:extLst>
                  <a:ext uri="{FF2B5EF4-FFF2-40B4-BE49-F238E27FC236}">
                    <a16:creationId xmlns:a16="http://schemas.microsoft.com/office/drawing/2014/main" id="{752ABF03-0896-4D5B-854E-5D4910C6F380}"/>
                  </a:ext>
                </a:extLst>
              </p:cNvPr>
              <p:cNvSpPr txBox="1"/>
              <p:nvPr/>
            </p:nvSpPr>
            <p:spPr>
              <a:xfrm>
                <a:off x="319987" y="1737432"/>
                <a:ext cx="1057965" cy="215444"/>
              </a:xfrm>
              <a:prstGeom prst="rect">
                <a:avLst/>
              </a:prstGeom>
              <a:noFill/>
            </p:spPr>
            <p:txBody>
              <a:bodyPr wrap="square" rtlCol="0">
                <a:spAutoFit/>
              </a:bodyPr>
              <a:lstStyle/>
              <a:p>
                <a:pPr algn="ctr"/>
                <a:r>
                  <a:rPr lang="fr-LU" sz="800" b="1" dirty="0">
                    <a:solidFill>
                      <a:srgbClr val="002060"/>
                    </a:solidFill>
                    <a:latin typeface="Century Gothic" panose="020B0502020202020204" pitchFamily="34" charset="0"/>
                    <a:cs typeface="Times New Roman" panose="02020603050405020304" pitchFamily="18" charset="0"/>
                  </a:rPr>
                  <a:t>Classement</a:t>
                </a:r>
              </a:p>
            </p:txBody>
          </p:sp>
          <p:sp>
            <p:nvSpPr>
              <p:cNvPr id="97" name="TextBox 1">
                <a:extLst>
                  <a:ext uri="{FF2B5EF4-FFF2-40B4-BE49-F238E27FC236}">
                    <a16:creationId xmlns:a16="http://schemas.microsoft.com/office/drawing/2014/main" id="{90E9BBA6-97A7-4C01-BB02-29B693C2D12A}"/>
                  </a:ext>
                </a:extLst>
              </p:cNvPr>
              <p:cNvSpPr txBox="1"/>
              <p:nvPr/>
            </p:nvSpPr>
            <p:spPr>
              <a:xfrm>
                <a:off x="2619935" y="2247291"/>
                <a:ext cx="791979" cy="215444"/>
              </a:xfrm>
              <a:prstGeom prst="rect">
                <a:avLst/>
              </a:prstGeom>
              <a:noFill/>
            </p:spPr>
            <p:txBody>
              <a:bodyPr wrap="square" rtlCol="0">
                <a:spAutoFit/>
              </a:bodyPr>
              <a:lstStyle/>
              <a:p>
                <a:pPr algn="ctr"/>
                <a:r>
                  <a:rPr lang="en-GB" sz="800" b="1" i="1" dirty="0">
                    <a:solidFill>
                      <a:srgbClr val="002060"/>
                    </a:solidFill>
                    <a:latin typeface="Century Gothic" panose="020B0502020202020204" pitchFamily="34" charset="0"/>
                    <a:cs typeface="Times New Roman" panose="02020603050405020304" pitchFamily="18" charset="0"/>
                  </a:rPr>
                  <a:t>Article 8 </a:t>
                </a:r>
                <a:endParaRPr lang="fr-FR" sz="700" i="1" dirty="0">
                  <a:solidFill>
                    <a:srgbClr val="002060"/>
                  </a:solidFill>
                  <a:latin typeface="Century Gothic" panose="020B0502020202020204" pitchFamily="34" charset="0"/>
                  <a:cs typeface="Times New Roman" panose="02020603050405020304" pitchFamily="18" charset="0"/>
                </a:endParaRPr>
              </a:p>
            </p:txBody>
          </p:sp>
          <p:sp>
            <p:nvSpPr>
              <p:cNvPr id="99" name="TextBox 61">
                <a:extLst>
                  <a:ext uri="{FF2B5EF4-FFF2-40B4-BE49-F238E27FC236}">
                    <a16:creationId xmlns:a16="http://schemas.microsoft.com/office/drawing/2014/main" id="{6CD97628-B88A-484B-A7D6-9B75C9811E0D}"/>
                  </a:ext>
                </a:extLst>
              </p:cNvPr>
              <p:cNvSpPr txBox="1"/>
              <p:nvPr/>
            </p:nvSpPr>
            <p:spPr>
              <a:xfrm>
                <a:off x="1137351" y="1738438"/>
                <a:ext cx="1251872" cy="215444"/>
              </a:xfrm>
              <a:prstGeom prst="rect">
                <a:avLst/>
              </a:prstGeom>
              <a:noFill/>
            </p:spPr>
            <p:txBody>
              <a:bodyPr wrap="square" rtlCol="0">
                <a:spAutoFit/>
              </a:bodyPr>
              <a:lstStyle/>
              <a:p>
                <a:pPr algn="ctr"/>
                <a:r>
                  <a:rPr lang="fr-LU" sz="800" b="1" dirty="0">
                    <a:solidFill>
                      <a:srgbClr val="002060"/>
                    </a:solidFill>
                    <a:latin typeface="Century Gothic" panose="020B0502020202020204" pitchFamily="34" charset="0"/>
                    <a:cs typeface="Times New Roman" panose="02020603050405020304" pitchFamily="18" charset="0"/>
                  </a:rPr>
                  <a:t>Classement</a:t>
                </a:r>
              </a:p>
            </p:txBody>
          </p:sp>
          <p:sp>
            <p:nvSpPr>
              <p:cNvPr id="100" name="TextBox 61">
                <a:extLst>
                  <a:ext uri="{FF2B5EF4-FFF2-40B4-BE49-F238E27FC236}">
                    <a16:creationId xmlns:a16="http://schemas.microsoft.com/office/drawing/2014/main" id="{148B749A-7F94-4D1F-AAF1-E8D6C4C04785}"/>
                  </a:ext>
                </a:extLst>
              </p:cNvPr>
              <p:cNvSpPr txBox="1"/>
              <p:nvPr/>
            </p:nvSpPr>
            <p:spPr>
              <a:xfrm>
                <a:off x="2145759" y="1739571"/>
                <a:ext cx="1251872" cy="215444"/>
              </a:xfrm>
              <a:prstGeom prst="rect">
                <a:avLst/>
              </a:prstGeom>
              <a:noFill/>
            </p:spPr>
            <p:txBody>
              <a:bodyPr wrap="square" rtlCol="0">
                <a:spAutoFit/>
              </a:bodyPr>
              <a:lstStyle/>
              <a:p>
                <a:pPr algn="ctr"/>
                <a:r>
                  <a:rPr lang="fr-LU" sz="800" b="1" dirty="0">
                    <a:solidFill>
                      <a:srgbClr val="002060"/>
                    </a:solidFill>
                    <a:latin typeface="Century Gothic" panose="020B0502020202020204" pitchFamily="34" charset="0"/>
                    <a:cs typeface="Times New Roman" panose="02020603050405020304" pitchFamily="18" charset="0"/>
                  </a:rPr>
                  <a:t>Classification SFDR</a:t>
                </a:r>
              </a:p>
            </p:txBody>
          </p:sp>
        </p:grpSp>
        <p:pic>
          <p:nvPicPr>
            <p:cNvPr id="85" name="Image 84">
              <a:extLst>
                <a:ext uri="{FF2B5EF4-FFF2-40B4-BE49-F238E27FC236}">
                  <a16:creationId xmlns:a16="http://schemas.microsoft.com/office/drawing/2014/main" id="{AC080ADC-CB55-4AC2-B3CC-9120C968ADF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425463" y="1834052"/>
              <a:ext cx="590393" cy="457011"/>
            </a:xfrm>
            <a:prstGeom prst="rect">
              <a:avLst/>
            </a:prstGeom>
          </p:spPr>
        </p:pic>
      </p:grpSp>
      <p:pic>
        <p:nvPicPr>
          <p:cNvPr id="102" name="Image 13" descr="Une image contenant personne, mur, cravate, homme&#10;&#10;Description générée automatiquement">
            <a:extLst>
              <a:ext uri="{FF2B5EF4-FFF2-40B4-BE49-F238E27FC236}">
                <a16:creationId xmlns:a16="http://schemas.microsoft.com/office/drawing/2014/main" id="{609B3693-F043-21DF-D7A7-93A694527C22}"/>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l="16266" t="2860" r="19199" b="30583"/>
          <a:stretch/>
        </p:blipFill>
        <p:spPr>
          <a:xfrm>
            <a:off x="4471565" y="1573081"/>
            <a:ext cx="742980" cy="747232"/>
          </a:xfrm>
          <a:prstGeom prst="rect">
            <a:avLst/>
          </a:prstGeom>
        </p:spPr>
      </p:pic>
      <p:pic>
        <p:nvPicPr>
          <p:cNvPr id="103" name="Picture 2" descr="Quint:Essence Capital S.A. citywire logo quint essence news mediathek |  Quint:Essence Capital S.A.">
            <a:extLst>
              <a:ext uri="{FF2B5EF4-FFF2-40B4-BE49-F238E27FC236}">
                <a16:creationId xmlns:a16="http://schemas.microsoft.com/office/drawing/2014/main" id="{2DAA0529-6970-D5E5-6335-6DA926F8855C}"/>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81320" y="1866653"/>
            <a:ext cx="791979" cy="263993"/>
          </a:xfrm>
          <a:prstGeom prst="rect">
            <a:avLst/>
          </a:prstGeom>
          <a:noFill/>
          <a:extLst>
            <a:ext uri="{909E8E84-426E-40DD-AFC4-6F175D3DCCD1}">
              <a14:hiddenFill xmlns:a14="http://schemas.microsoft.com/office/drawing/2010/main">
                <a:solidFill>
                  <a:srgbClr val="FFFFFF"/>
                </a:solidFill>
              </a14:hiddenFill>
            </a:ext>
          </a:extLst>
        </p:spPr>
      </p:pic>
      <p:sp>
        <p:nvSpPr>
          <p:cNvPr id="104" name="TextBox 1">
            <a:extLst>
              <a:ext uri="{FF2B5EF4-FFF2-40B4-BE49-F238E27FC236}">
                <a16:creationId xmlns:a16="http://schemas.microsoft.com/office/drawing/2014/main" id="{480E89E0-360B-BA08-6078-9CB7270B75E2}"/>
              </a:ext>
            </a:extLst>
          </p:cNvPr>
          <p:cNvSpPr txBox="1"/>
          <p:nvPr/>
        </p:nvSpPr>
        <p:spPr>
          <a:xfrm>
            <a:off x="186771" y="2164939"/>
            <a:ext cx="1200851" cy="184666"/>
          </a:xfrm>
          <a:prstGeom prst="rect">
            <a:avLst/>
          </a:prstGeom>
          <a:noFill/>
        </p:spPr>
        <p:txBody>
          <a:bodyPr wrap="square" rtlCol="0">
            <a:spAutoFit/>
          </a:bodyPr>
          <a:lstStyle/>
          <a:p>
            <a:pPr algn="ctr"/>
            <a:r>
              <a:rPr lang="fr-FR" sz="600" b="1" dirty="0">
                <a:solidFill>
                  <a:srgbClr val="002060"/>
                </a:solidFill>
                <a:latin typeface="Century Gothic" panose="020B0502020202020204" pitchFamily="34" charset="0"/>
                <a:cs typeface="Times New Roman" panose="02020603050405020304" pitchFamily="18" charset="0"/>
              </a:rPr>
              <a:t>#1 Quartile </a:t>
            </a:r>
            <a:r>
              <a:rPr lang="fr-FR" sz="500" i="1" dirty="0">
                <a:solidFill>
                  <a:srgbClr val="002060"/>
                </a:solidFill>
                <a:latin typeface="Century Gothic" panose="020B0502020202020204" pitchFamily="34" charset="0"/>
                <a:cs typeface="Times New Roman" panose="02020603050405020304" pitchFamily="18" charset="0"/>
              </a:rPr>
              <a:t>(sur 1 an)</a:t>
            </a:r>
            <a:endParaRPr lang="fr-FR" sz="600" i="1" dirty="0">
              <a:solidFill>
                <a:srgbClr val="002060"/>
              </a:solidFill>
              <a:latin typeface="Century Gothic" panose="020B0502020202020204" pitchFamily="34" charset="0"/>
              <a:cs typeface="Times New Roman" panose="02020603050405020304" pitchFamily="18" charset="0"/>
            </a:endParaRPr>
          </a:p>
        </p:txBody>
      </p:sp>
      <p:sp>
        <p:nvSpPr>
          <p:cNvPr id="105" name="TextBox 1">
            <a:extLst>
              <a:ext uri="{FF2B5EF4-FFF2-40B4-BE49-F238E27FC236}">
                <a16:creationId xmlns:a16="http://schemas.microsoft.com/office/drawing/2014/main" id="{C493AF85-C7C9-502C-8DA8-5FF10849603E}"/>
              </a:ext>
            </a:extLst>
          </p:cNvPr>
          <p:cNvSpPr txBox="1"/>
          <p:nvPr/>
        </p:nvSpPr>
        <p:spPr>
          <a:xfrm>
            <a:off x="263314" y="2285623"/>
            <a:ext cx="1118475" cy="184666"/>
          </a:xfrm>
          <a:prstGeom prst="rect">
            <a:avLst/>
          </a:prstGeom>
          <a:noFill/>
        </p:spPr>
        <p:txBody>
          <a:bodyPr wrap="square" rtlCol="0">
            <a:spAutoFit/>
          </a:bodyPr>
          <a:lstStyle/>
          <a:p>
            <a:pPr algn="ctr"/>
            <a:r>
              <a:rPr lang="en-GB" sz="600" i="1" dirty="0" err="1">
                <a:solidFill>
                  <a:srgbClr val="002060"/>
                </a:solidFill>
                <a:latin typeface="Century Gothic" panose="020B0502020202020204" pitchFamily="34" charset="0"/>
                <a:cs typeface="Times New Roman" panose="02020603050405020304" pitchFamily="18" charset="0"/>
              </a:rPr>
              <a:t>Février</a:t>
            </a:r>
            <a:r>
              <a:rPr lang="en-GB" sz="600" i="1" dirty="0">
                <a:solidFill>
                  <a:srgbClr val="002060"/>
                </a:solidFill>
                <a:latin typeface="Century Gothic" panose="020B0502020202020204" pitchFamily="34" charset="0"/>
                <a:cs typeface="Times New Roman" panose="02020603050405020304" pitchFamily="18" charset="0"/>
              </a:rPr>
              <a:t> 2023</a:t>
            </a:r>
          </a:p>
        </p:txBody>
      </p:sp>
      <p:pic>
        <p:nvPicPr>
          <p:cNvPr id="107" name="Image 103">
            <a:extLst>
              <a:ext uri="{FF2B5EF4-FFF2-40B4-BE49-F238E27FC236}">
                <a16:creationId xmlns:a16="http://schemas.microsoft.com/office/drawing/2014/main" id="{5CCD114D-F7D2-FCA1-CF93-EC08F9F12346}"/>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r="46683" b="14574"/>
          <a:stretch/>
        </p:blipFill>
        <p:spPr>
          <a:xfrm>
            <a:off x="1203670" y="1769636"/>
            <a:ext cx="906872" cy="210505"/>
          </a:xfrm>
          <a:prstGeom prst="rect">
            <a:avLst/>
          </a:prstGeom>
        </p:spPr>
      </p:pic>
      <p:pic>
        <p:nvPicPr>
          <p:cNvPr id="108" name="Image 105">
            <a:extLst>
              <a:ext uri="{FF2B5EF4-FFF2-40B4-BE49-F238E27FC236}">
                <a16:creationId xmlns:a16="http://schemas.microsoft.com/office/drawing/2014/main" id="{76D841BE-FA0B-EF1D-1CED-CF62D603EEA2}"/>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l="53716" t="8477" r="17069" b="6097"/>
          <a:stretch/>
        </p:blipFill>
        <p:spPr>
          <a:xfrm>
            <a:off x="1456056" y="1962499"/>
            <a:ext cx="520240" cy="265565"/>
          </a:xfrm>
          <a:prstGeom prst="rect">
            <a:avLst/>
          </a:prstGeom>
        </p:spPr>
      </p:pic>
      <p:pic>
        <p:nvPicPr>
          <p:cNvPr id="13" name="Image 12">
            <a:extLst>
              <a:ext uri="{FF2B5EF4-FFF2-40B4-BE49-F238E27FC236}">
                <a16:creationId xmlns:a16="http://schemas.microsoft.com/office/drawing/2014/main" id="{5BD44C16-39D6-38BA-6695-9D7C85B99A4C}"/>
              </a:ext>
            </a:extLst>
          </p:cNvPr>
          <p:cNvPicPr>
            <a:picLocks noChangeAspect="1"/>
          </p:cNvPicPr>
          <p:nvPr/>
        </p:nvPicPr>
        <p:blipFill rotWithShape="1">
          <a:blip r:embed="rId16"/>
          <a:srcRect t="1" r="-110" b="1214"/>
          <a:stretch/>
        </p:blipFill>
        <p:spPr>
          <a:xfrm>
            <a:off x="5277578" y="1571038"/>
            <a:ext cx="733603" cy="744028"/>
          </a:xfrm>
          <a:prstGeom prst="rect">
            <a:avLst/>
          </a:prstGeom>
          <a:ln w="28575">
            <a:noFill/>
          </a:ln>
        </p:spPr>
      </p:pic>
      <p:sp>
        <p:nvSpPr>
          <p:cNvPr id="17" name="ZoneTexte 63">
            <a:extLst>
              <a:ext uri="{FF2B5EF4-FFF2-40B4-BE49-F238E27FC236}">
                <a16:creationId xmlns:a16="http://schemas.microsoft.com/office/drawing/2014/main" id="{14918B98-38D7-3423-1050-3E11C6E38439}"/>
              </a:ext>
            </a:extLst>
          </p:cNvPr>
          <p:cNvSpPr txBox="1"/>
          <p:nvPr/>
        </p:nvSpPr>
        <p:spPr>
          <a:xfrm>
            <a:off x="5092930" y="2274153"/>
            <a:ext cx="1078121" cy="276999"/>
          </a:xfrm>
          <a:prstGeom prst="rect">
            <a:avLst/>
          </a:prstGeom>
          <a:noFill/>
        </p:spPr>
        <p:txBody>
          <a:bodyPr wrap="square" rtlCol="0">
            <a:spAutoFit/>
          </a:bodyPr>
          <a:lstStyle/>
          <a:p>
            <a:pPr algn="ctr">
              <a:spcAft>
                <a:spcPts val="0"/>
              </a:spcAft>
            </a:pPr>
            <a:r>
              <a:rPr lang="fr-LU" sz="600" b="1" dirty="0">
                <a:solidFill>
                  <a:schemeClr val="bg1"/>
                </a:solidFill>
                <a:latin typeface="+mn-lt"/>
                <a:cs typeface="Times New Roman" panose="02020603050405020304" pitchFamily="18" charset="0"/>
              </a:rPr>
              <a:t>Jean-Philippe CERUTTI</a:t>
            </a:r>
          </a:p>
          <a:p>
            <a:pPr algn="ctr">
              <a:spcAft>
                <a:spcPts val="0"/>
              </a:spcAft>
            </a:pPr>
            <a:r>
              <a:rPr lang="fr-LU" sz="600" b="1" dirty="0">
                <a:solidFill>
                  <a:schemeClr val="bg1"/>
                </a:solidFill>
                <a:latin typeface="+mn-lt"/>
                <a:cs typeface="Times New Roman" panose="02020603050405020304" pitchFamily="18" charset="0"/>
              </a:rPr>
              <a:t>34 </a:t>
            </a:r>
            <a:r>
              <a:rPr lang="de-DE" sz="600" b="1" dirty="0">
                <a:solidFill>
                  <a:schemeClr val="bg1"/>
                </a:solidFill>
                <a:latin typeface="+mn-lt"/>
                <a:cs typeface="Times New Roman" panose="02020603050405020304" pitchFamily="18" charset="0"/>
              </a:rPr>
              <a:t>ans </a:t>
            </a:r>
            <a:r>
              <a:rPr lang="de-DE" sz="600" b="1" dirty="0" err="1">
                <a:solidFill>
                  <a:schemeClr val="bg1"/>
                </a:solidFill>
                <a:latin typeface="+mn-lt"/>
                <a:cs typeface="Times New Roman" panose="02020603050405020304" pitchFamily="18" charset="0"/>
              </a:rPr>
              <a:t>d‘experience</a:t>
            </a:r>
            <a:r>
              <a:rPr lang="de-DE" sz="600" b="1" dirty="0">
                <a:solidFill>
                  <a:schemeClr val="bg1"/>
                </a:solidFill>
                <a:latin typeface="+mn-lt"/>
              </a:rPr>
              <a:t> </a:t>
            </a:r>
            <a:endParaRPr lang="fr-LU" sz="600" b="1" dirty="0">
              <a:solidFill>
                <a:schemeClr val="bg1"/>
              </a:solidFill>
              <a:latin typeface="+mn-lt"/>
              <a:cs typeface="Times New Roman" panose="02020603050405020304" pitchFamily="18" charset="0"/>
            </a:endParaRPr>
          </a:p>
        </p:txBody>
      </p:sp>
      <p:sp>
        <p:nvSpPr>
          <p:cNvPr id="19" name="TextBox 1">
            <a:extLst>
              <a:ext uri="{FF2B5EF4-FFF2-40B4-BE49-F238E27FC236}">
                <a16:creationId xmlns:a16="http://schemas.microsoft.com/office/drawing/2014/main" id="{229AACE4-E06F-6B4E-08CA-F08681AA38BA}"/>
              </a:ext>
            </a:extLst>
          </p:cNvPr>
          <p:cNvSpPr txBox="1"/>
          <p:nvPr/>
        </p:nvSpPr>
        <p:spPr>
          <a:xfrm>
            <a:off x="1127636" y="2171634"/>
            <a:ext cx="1200851" cy="184666"/>
          </a:xfrm>
          <a:prstGeom prst="rect">
            <a:avLst/>
          </a:prstGeom>
          <a:noFill/>
        </p:spPr>
        <p:txBody>
          <a:bodyPr wrap="square" rtlCol="0">
            <a:spAutoFit/>
          </a:bodyPr>
          <a:lstStyle/>
          <a:p>
            <a:pPr algn="ctr"/>
            <a:r>
              <a:rPr lang="fr-FR" sz="600" b="1" dirty="0">
                <a:solidFill>
                  <a:srgbClr val="002060"/>
                </a:solidFill>
                <a:latin typeface="Century Gothic" panose="020B0502020202020204" pitchFamily="34" charset="0"/>
                <a:cs typeface="Times New Roman" panose="02020603050405020304" pitchFamily="18" charset="0"/>
              </a:rPr>
              <a:t>#1 Quartile </a:t>
            </a:r>
            <a:r>
              <a:rPr lang="fr-FR" sz="500" i="1" dirty="0">
                <a:solidFill>
                  <a:srgbClr val="002060"/>
                </a:solidFill>
                <a:latin typeface="Century Gothic" panose="020B0502020202020204" pitchFamily="34" charset="0"/>
                <a:cs typeface="Times New Roman" panose="02020603050405020304" pitchFamily="18" charset="0"/>
              </a:rPr>
              <a:t>(sur 1 an)</a:t>
            </a:r>
            <a:endParaRPr lang="fr-FR" sz="600" i="1" dirty="0">
              <a:solidFill>
                <a:srgbClr val="002060"/>
              </a:solidFill>
              <a:latin typeface="Century Gothic" panose="020B0502020202020204" pitchFamily="34" charset="0"/>
              <a:cs typeface="Times New Roman" panose="02020603050405020304" pitchFamily="18" charset="0"/>
            </a:endParaRPr>
          </a:p>
        </p:txBody>
      </p:sp>
      <p:pic>
        <p:nvPicPr>
          <p:cNvPr id="20" name="Picture 2" descr="Portfolio Managers &amp;amp; Funds | Citywire">
            <a:extLst>
              <a:ext uri="{FF2B5EF4-FFF2-40B4-BE49-F238E27FC236}">
                <a16:creationId xmlns:a16="http://schemas.microsoft.com/office/drawing/2014/main" id="{397F8AB5-1203-399B-088F-F3A47B545AA5}"/>
              </a:ext>
            </a:extLst>
          </p:cNvPr>
          <p:cNvPicPr>
            <a:picLocks noChangeAspect="1" noChangeArrowheads="1"/>
          </p:cNvPicPr>
          <p:nvPr/>
        </p:nvPicPr>
        <p:blipFill>
          <a:blip r:embed="rId17" cstate="print">
            <a:extLst>
              <a:ext uri="{BEBA8EAE-BF5A-486C-A8C5-ECC9F3942E4B}">
                <a14:imgProps xmlns:a14="http://schemas.microsoft.com/office/drawing/2010/main">
                  <a14:imgLayer r:embed="rId18">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846218" y="2491932"/>
            <a:ext cx="441808" cy="70626"/>
          </a:xfrm>
          <a:prstGeom prst="rect">
            <a:avLst/>
          </a:prstGeom>
          <a:noFill/>
          <a:extLst>
            <a:ext uri="{909E8E84-426E-40DD-AFC4-6F175D3DCCD1}">
              <a14:hiddenFill xmlns:a14="http://schemas.microsoft.com/office/drawing/2010/main">
                <a:solidFill>
                  <a:srgbClr val="FFFFFF"/>
                </a:solidFill>
              </a14:hiddenFill>
            </a:ext>
          </a:extLst>
        </p:spPr>
      </p:pic>
      <p:sp>
        <p:nvSpPr>
          <p:cNvPr id="11" name="Ellipse 10">
            <a:extLst>
              <a:ext uri="{FF2B5EF4-FFF2-40B4-BE49-F238E27FC236}">
                <a16:creationId xmlns:a16="http://schemas.microsoft.com/office/drawing/2014/main" id="{3BD6BC8A-18A3-E8A9-9345-88BE745FC16D}"/>
              </a:ext>
            </a:extLst>
          </p:cNvPr>
          <p:cNvSpPr/>
          <p:nvPr/>
        </p:nvSpPr>
        <p:spPr>
          <a:xfrm>
            <a:off x="7097925" y="1882592"/>
            <a:ext cx="3352218" cy="121304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4" name="Graphique 23">
            <a:extLst>
              <a:ext uri="{FF2B5EF4-FFF2-40B4-BE49-F238E27FC236}">
                <a16:creationId xmlns:a16="http://schemas.microsoft.com/office/drawing/2014/main" id="{9F9B67D8-4865-5EAA-8D17-1FC60B350618}"/>
              </a:ext>
            </a:extLst>
          </p:cNvPr>
          <p:cNvGraphicFramePr>
            <a:graphicFrameLocks/>
          </p:cNvGraphicFramePr>
          <p:nvPr>
            <p:extLst>
              <p:ext uri="{D42A27DB-BD31-4B8C-83A1-F6EECF244321}">
                <p14:modId xmlns:p14="http://schemas.microsoft.com/office/powerpoint/2010/main" val="1644383247"/>
              </p:ext>
            </p:extLst>
          </p:nvPr>
        </p:nvGraphicFramePr>
        <p:xfrm>
          <a:off x="3299580" y="3302162"/>
          <a:ext cx="2172673" cy="2780255"/>
        </p:xfrm>
        <a:graphic>
          <a:graphicData uri="http://schemas.openxmlformats.org/drawingml/2006/chart">
            <c:chart xmlns:c="http://schemas.openxmlformats.org/drawingml/2006/chart" xmlns:r="http://schemas.openxmlformats.org/officeDocument/2006/relationships" r:id="rId19"/>
          </a:graphicData>
        </a:graphic>
      </p:graphicFrame>
      <p:graphicFrame>
        <p:nvGraphicFramePr>
          <p:cNvPr id="26" name="Graphique 25">
            <a:extLst>
              <a:ext uri="{FF2B5EF4-FFF2-40B4-BE49-F238E27FC236}">
                <a16:creationId xmlns:a16="http://schemas.microsoft.com/office/drawing/2014/main" id="{E2DD58B3-62FB-F54D-4BDC-33BE3B6A7DA4}"/>
              </a:ext>
            </a:extLst>
          </p:cNvPr>
          <p:cNvGraphicFramePr>
            <a:graphicFrameLocks/>
          </p:cNvGraphicFramePr>
          <p:nvPr>
            <p:extLst>
              <p:ext uri="{D42A27DB-BD31-4B8C-83A1-F6EECF244321}">
                <p14:modId xmlns:p14="http://schemas.microsoft.com/office/powerpoint/2010/main" val="948426251"/>
              </p:ext>
            </p:extLst>
          </p:nvPr>
        </p:nvGraphicFramePr>
        <p:xfrm>
          <a:off x="5166940" y="3304291"/>
          <a:ext cx="1854572" cy="2778123"/>
        </p:xfrm>
        <a:graphic>
          <a:graphicData uri="http://schemas.openxmlformats.org/drawingml/2006/chart">
            <c:chart xmlns:c="http://schemas.openxmlformats.org/drawingml/2006/chart" xmlns:r="http://schemas.openxmlformats.org/officeDocument/2006/relationships" r:id="rId20"/>
          </a:graphicData>
        </a:graphic>
      </p:graphicFrame>
      <p:graphicFrame>
        <p:nvGraphicFramePr>
          <p:cNvPr id="27" name="Graphique 26">
            <a:extLst>
              <a:ext uri="{FF2B5EF4-FFF2-40B4-BE49-F238E27FC236}">
                <a16:creationId xmlns:a16="http://schemas.microsoft.com/office/drawing/2014/main" id="{3E2E540A-77E4-41F9-B793-9B31DDAF496E}"/>
              </a:ext>
            </a:extLst>
          </p:cNvPr>
          <p:cNvGraphicFramePr>
            <a:graphicFrameLocks/>
          </p:cNvGraphicFramePr>
          <p:nvPr>
            <p:extLst>
              <p:ext uri="{D42A27DB-BD31-4B8C-83A1-F6EECF244321}">
                <p14:modId xmlns:p14="http://schemas.microsoft.com/office/powerpoint/2010/main" val="2664133487"/>
              </p:ext>
            </p:extLst>
          </p:nvPr>
        </p:nvGraphicFramePr>
        <p:xfrm>
          <a:off x="3790797" y="6224351"/>
          <a:ext cx="1912849" cy="1864208"/>
        </p:xfrm>
        <a:graphic>
          <a:graphicData uri="http://schemas.openxmlformats.org/drawingml/2006/chart">
            <c:chart xmlns:c="http://schemas.openxmlformats.org/drawingml/2006/chart" xmlns:r="http://schemas.openxmlformats.org/officeDocument/2006/relationships" r:id="rId21"/>
          </a:graphicData>
        </a:graphic>
      </p:graphicFrame>
      <p:graphicFrame>
        <p:nvGraphicFramePr>
          <p:cNvPr id="28" name="Graphique 27">
            <a:extLst>
              <a:ext uri="{FF2B5EF4-FFF2-40B4-BE49-F238E27FC236}">
                <a16:creationId xmlns:a16="http://schemas.microsoft.com/office/drawing/2014/main" id="{00000000-0008-0000-0100-000008000000}"/>
              </a:ext>
            </a:extLst>
          </p:cNvPr>
          <p:cNvGraphicFramePr>
            <a:graphicFrameLocks/>
          </p:cNvGraphicFramePr>
          <p:nvPr>
            <p:extLst>
              <p:ext uri="{D42A27DB-BD31-4B8C-83A1-F6EECF244321}">
                <p14:modId xmlns:p14="http://schemas.microsoft.com/office/powerpoint/2010/main" val="2082616051"/>
              </p:ext>
            </p:extLst>
          </p:nvPr>
        </p:nvGraphicFramePr>
        <p:xfrm>
          <a:off x="5472253" y="6314142"/>
          <a:ext cx="1549261" cy="1734989"/>
        </p:xfrm>
        <a:graphic>
          <a:graphicData uri="http://schemas.openxmlformats.org/drawingml/2006/chart">
            <c:chart xmlns:c="http://schemas.openxmlformats.org/drawingml/2006/chart" xmlns:r="http://schemas.openxmlformats.org/officeDocument/2006/relationships" r:id="rId22"/>
          </a:graphicData>
        </a:graphic>
      </p:graphicFrame>
    </p:spTree>
    <p:extLst>
      <p:ext uri="{BB962C8B-B14F-4D97-AF65-F5344CB8AC3E}">
        <p14:creationId xmlns:p14="http://schemas.microsoft.com/office/powerpoint/2010/main" val="3029980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descr="E:\Dynasty\Site Internet\logos-fina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63" y="44846"/>
            <a:ext cx="383890" cy="359593"/>
          </a:xfrm>
          <a:prstGeom prst="rect">
            <a:avLst/>
          </a:prstGeom>
          <a:noFill/>
          <a:extLst>
            <a:ext uri="{909E8E84-426E-40DD-AFC4-6F175D3DCCD1}">
              <a14:hiddenFill xmlns:a14="http://schemas.microsoft.com/office/drawing/2010/main">
                <a:solidFill>
                  <a:srgbClr val="FFFFFF"/>
                </a:solidFill>
              </a14:hiddenFill>
            </a:ext>
          </a:extLst>
        </p:spPr>
      </p:pic>
      <p:cxnSp>
        <p:nvCxnSpPr>
          <p:cNvPr id="26" name="Straight Connector 25"/>
          <p:cNvCxnSpPr/>
          <p:nvPr/>
        </p:nvCxnSpPr>
        <p:spPr>
          <a:xfrm>
            <a:off x="454664" y="242265"/>
            <a:ext cx="6526121" cy="10024"/>
          </a:xfrm>
          <a:prstGeom prst="line">
            <a:avLst/>
          </a:prstGeom>
          <a:ln w="19050">
            <a:solidFill>
              <a:schemeClr val="tx2"/>
            </a:solidFill>
          </a:ln>
        </p:spPr>
        <p:style>
          <a:lnRef idx="3">
            <a:schemeClr val="accent1"/>
          </a:lnRef>
          <a:fillRef idx="0">
            <a:schemeClr val="accent1"/>
          </a:fillRef>
          <a:effectRef idx="2">
            <a:schemeClr val="accent1"/>
          </a:effectRef>
          <a:fontRef idx="minor">
            <a:schemeClr val="tx1"/>
          </a:fontRef>
        </p:style>
      </p:cxnSp>
      <p:sp>
        <p:nvSpPr>
          <p:cNvPr id="27" name="TextBox 26"/>
          <p:cNvSpPr txBox="1"/>
          <p:nvPr/>
        </p:nvSpPr>
        <p:spPr>
          <a:xfrm>
            <a:off x="649503" y="-1495"/>
            <a:ext cx="6422357" cy="276999"/>
          </a:xfrm>
          <a:prstGeom prst="rect">
            <a:avLst/>
          </a:prstGeom>
          <a:noFill/>
        </p:spPr>
        <p:txBody>
          <a:bodyPr wrap="square" rtlCol="0">
            <a:spAutoFit/>
          </a:bodyPr>
          <a:lstStyle/>
          <a:p>
            <a:pPr algn="r"/>
            <a:r>
              <a:rPr lang="fr-FR" sz="1200" b="1" i="1" dirty="0" err="1">
                <a:solidFill>
                  <a:schemeClr val="tx2"/>
                </a:solidFill>
                <a:latin typeface="Century Gothic" panose="020B0502020202020204" pitchFamily="34" charset="0"/>
              </a:rPr>
              <a:t>Dynasty</a:t>
            </a:r>
            <a:r>
              <a:rPr lang="fr-FR" sz="1200" b="1" i="1" dirty="0">
                <a:solidFill>
                  <a:schemeClr val="tx2"/>
                </a:solidFill>
                <a:latin typeface="Century Gothic" panose="020B0502020202020204" pitchFamily="34" charset="0"/>
              </a:rPr>
              <a:t> Global Convertibles</a:t>
            </a:r>
            <a:endParaRPr lang="en-GB" sz="1200" b="1" i="1" dirty="0">
              <a:solidFill>
                <a:schemeClr val="tx2"/>
              </a:solidFill>
              <a:latin typeface="Century Gothic" panose="020B0502020202020204" pitchFamily="34" charset="0"/>
            </a:endParaRPr>
          </a:p>
        </p:txBody>
      </p:sp>
      <p:sp>
        <p:nvSpPr>
          <p:cNvPr id="11" name="TextBox 10"/>
          <p:cNvSpPr txBox="1"/>
          <p:nvPr/>
        </p:nvSpPr>
        <p:spPr>
          <a:xfrm>
            <a:off x="2425697" y="876766"/>
            <a:ext cx="1241151" cy="338554"/>
          </a:xfrm>
          <a:prstGeom prst="rect">
            <a:avLst/>
          </a:prstGeom>
          <a:noFill/>
          <a:ln>
            <a:noFill/>
          </a:ln>
        </p:spPr>
        <p:txBody>
          <a:bodyPr wrap="square" rtlCol="0">
            <a:spAutoFit/>
          </a:bodyPr>
          <a:lstStyle/>
          <a:p>
            <a:pPr algn="ctr"/>
            <a:r>
              <a:rPr lang="en-GB" sz="800" b="1" dirty="0">
                <a:solidFill>
                  <a:schemeClr val="bg1"/>
                </a:solidFill>
                <a:latin typeface="Century Gothic" panose="020B0502020202020204" pitchFamily="34" charset="0"/>
              </a:rPr>
              <a:t>Core focus of the fund's investments</a:t>
            </a:r>
          </a:p>
        </p:txBody>
      </p:sp>
      <p:sp>
        <p:nvSpPr>
          <p:cNvPr id="41" name="ZoneTexte 5"/>
          <p:cNvSpPr txBox="1">
            <a:spLocks noChangeArrowheads="1"/>
          </p:cNvSpPr>
          <p:nvPr/>
        </p:nvSpPr>
        <p:spPr bwMode="auto">
          <a:xfrm>
            <a:off x="102531" y="480508"/>
            <a:ext cx="2189374" cy="246221"/>
          </a:xfrm>
          <a:prstGeom prst="rect">
            <a:avLst/>
          </a:prstGeom>
          <a:solidFill>
            <a:srgbClr val="315385"/>
          </a:solidFill>
          <a:ln w="9525">
            <a:noFill/>
            <a:miter lim="800000"/>
            <a:headEnd/>
            <a:tailEnd/>
          </a:ln>
        </p:spPr>
        <p:txBody>
          <a:bodyPr wrap="square">
            <a:spAutoFit/>
          </a:bodyPr>
          <a:lstStyle/>
          <a:p>
            <a:pPr algn="ctr"/>
            <a:r>
              <a:rPr lang="en-US" sz="1000" b="1" dirty="0" err="1">
                <a:solidFill>
                  <a:schemeClr val="bg1"/>
                </a:solidFill>
                <a:latin typeface="Century Gothic" panose="020B0502020202020204" pitchFamily="34" charset="0"/>
                <a:cs typeface="Times New Roman" pitchFamily="18" charset="0"/>
              </a:rPr>
              <a:t>Principaux</a:t>
            </a:r>
            <a:r>
              <a:rPr lang="en-US" sz="1000" b="1" dirty="0">
                <a:solidFill>
                  <a:schemeClr val="bg1"/>
                </a:solidFill>
                <a:latin typeface="Century Gothic" panose="020B0502020202020204" pitchFamily="34" charset="0"/>
                <a:cs typeface="Times New Roman" pitchFamily="18" charset="0"/>
              </a:rPr>
              <a:t> </a:t>
            </a:r>
            <a:r>
              <a:rPr lang="en-US" sz="1000" b="1" dirty="0" err="1">
                <a:solidFill>
                  <a:schemeClr val="bg1"/>
                </a:solidFill>
                <a:latin typeface="Century Gothic" panose="020B0502020202020204" pitchFamily="34" charset="0"/>
                <a:cs typeface="Times New Roman" pitchFamily="18" charset="0"/>
              </a:rPr>
              <a:t>Risques</a:t>
            </a:r>
            <a:r>
              <a:rPr lang="en-US" sz="1000" b="1" dirty="0">
                <a:solidFill>
                  <a:schemeClr val="bg1"/>
                </a:solidFill>
                <a:latin typeface="Century Gothic" panose="020B0502020202020204" pitchFamily="34" charset="0"/>
                <a:cs typeface="Times New Roman" pitchFamily="18" charset="0"/>
              </a:rPr>
              <a:t> * </a:t>
            </a:r>
            <a:endParaRPr lang="fr-FR" sz="1100" b="1" dirty="0">
              <a:solidFill>
                <a:schemeClr val="bg1"/>
              </a:solidFill>
              <a:latin typeface="Century Gothic" panose="020B0502020202020204" pitchFamily="34" charset="0"/>
              <a:ea typeface="Open Sans" pitchFamily="34" charset="0"/>
              <a:cs typeface="Times New Roman" panose="02020603050405020304" pitchFamily="18" charset="0"/>
            </a:endParaRPr>
          </a:p>
        </p:txBody>
      </p:sp>
      <p:cxnSp>
        <p:nvCxnSpPr>
          <p:cNvPr id="42" name="Straight Connector 41"/>
          <p:cNvCxnSpPr>
            <a:cxnSpLocks/>
          </p:cNvCxnSpPr>
          <p:nvPr/>
        </p:nvCxnSpPr>
        <p:spPr>
          <a:xfrm>
            <a:off x="2425697" y="496649"/>
            <a:ext cx="0" cy="3716080"/>
          </a:xfrm>
          <a:prstGeom prst="line">
            <a:avLst/>
          </a:prstGeom>
          <a:ln w="19050">
            <a:solidFill>
              <a:srgbClr val="FCB260"/>
            </a:solidFill>
          </a:ln>
        </p:spPr>
        <p:style>
          <a:lnRef idx="2">
            <a:schemeClr val="accent1"/>
          </a:lnRef>
          <a:fillRef idx="0">
            <a:schemeClr val="accent1"/>
          </a:fillRef>
          <a:effectRef idx="1">
            <a:schemeClr val="accent1"/>
          </a:effectRef>
          <a:fontRef idx="minor">
            <a:schemeClr val="tx1"/>
          </a:fontRef>
        </p:style>
      </p:cxnSp>
      <p:cxnSp>
        <p:nvCxnSpPr>
          <p:cNvPr id="45" name="AutoShape 3"/>
          <p:cNvCxnSpPr>
            <a:cxnSpLocks noChangeShapeType="1"/>
          </p:cNvCxnSpPr>
          <p:nvPr/>
        </p:nvCxnSpPr>
        <p:spPr bwMode="auto">
          <a:xfrm flipV="1">
            <a:off x="138348" y="942468"/>
            <a:ext cx="2060902" cy="3565"/>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59" name="ZoneTexte 5"/>
          <p:cNvSpPr txBox="1">
            <a:spLocks noChangeArrowheads="1"/>
          </p:cNvSpPr>
          <p:nvPr/>
        </p:nvSpPr>
        <p:spPr bwMode="auto">
          <a:xfrm>
            <a:off x="2474585" y="474678"/>
            <a:ext cx="4453620" cy="246221"/>
          </a:xfrm>
          <a:prstGeom prst="rect">
            <a:avLst/>
          </a:prstGeom>
          <a:solidFill>
            <a:srgbClr val="315385"/>
          </a:solidFill>
          <a:ln w="9525">
            <a:noFill/>
            <a:miter lim="800000"/>
            <a:headEnd/>
            <a:tailEnd/>
          </a:ln>
        </p:spPr>
        <p:txBody>
          <a:bodyPr wrap="square">
            <a:spAutoFit/>
          </a:bodyPr>
          <a:lstStyle/>
          <a:p>
            <a:pPr algn="ctr"/>
            <a:r>
              <a:rPr lang="fr-FR" sz="1000" b="1" dirty="0">
                <a:solidFill>
                  <a:schemeClr val="bg1"/>
                </a:solidFill>
                <a:latin typeface="Century Gothic" panose="020B0502020202020204" pitchFamily="34" charset="0"/>
                <a:ea typeface="Open Sans" pitchFamily="34" charset="0"/>
                <a:cs typeface="Times New Roman" panose="02020603050405020304" pitchFamily="18" charset="0"/>
              </a:rPr>
              <a:t>Processus de Gestion</a:t>
            </a:r>
          </a:p>
        </p:txBody>
      </p:sp>
      <p:cxnSp>
        <p:nvCxnSpPr>
          <p:cNvPr id="61" name="Straight Connector 60"/>
          <p:cNvCxnSpPr/>
          <p:nvPr/>
        </p:nvCxnSpPr>
        <p:spPr>
          <a:xfrm>
            <a:off x="92021" y="4428753"/>
            <a:ext cx="6845963" cy="2582"/>
          </a:xfrm>
          <a:prstGeom prst="line">
            <a:avLst/>
          </a:prstGeom>
          <a:ln w="19050">
            <a:solidFill>
              <a:srgbClr val="FCB260"/>
            </a:solidFill>
          </a:ln>
        </p:spPr>
        <p:style>
          <a:lnRef idx="3">
            <a:schemeClr val="accent1"/>
          </a:lnRef>
          <a:fillRef idx="0">
            <a:schemeClr val="accent1"/>
          </a:fillRef>
          <a:effectRef idx="2">
            <a:schemeClr val="accent1"/>
          </a:effectRef>
          <a:fontRef idx="minor">
            <a:schemeClr val="tx1"/>
          </a:fontRef>
        </p:style>
      </p:cxnSp>
      <p:cxnSp>
        <p:nvCxnSpPr>
          <p:cNvPr id="65" name="Connecteur droit 7"/>
          <p:cNvCxnSpPr>
            <a:cxnSpLocks/>
          </p:cNvCxnSpPr>
          <p:nvPr/>
        </p:nvCxnSpPr>
        <p:spPr>
          <a:xfrm>
            <a:off x="92021" y="9657000"/>
            <a:ext cx="6845963" cy="0"/>
          </a:xfrm>
          <a:prstGeom prst="line">
            <a:avLst/>
          </a:prstGeom>
          <a:ln w="19050">
            <a:solidFill>
              <a:srgbClr val="283751"/>
            </a:solidFill>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134110" y="8844580"/>
            <a:ext cx="6818108" cy="707886"/>
          </a:xfrm>
          <a:prstGeom prst="rect">
            <a:avLst/>
          </a:prstGeom>
        </p:spPr>
        <p:txBody>
          <a:bodyPr wrap="square">
            <a:spAutoFit/>
          </a:bodyPr>
          <a:lstStyle/>
          <a:p>
            <a:pPr algn="ctr"/>
            <a:r>
              <a:rPr lang="fr-FR" sz="1000" b="1" dirty="0">
                <a:solidFill>
                  <a:srgbClr val="002060"/>
                </a:solidFill>
                <a:latin typeface="Century Gothic" panose="020B0502020202020204" pitchFamily="34" charset="0"/>
                <a:cs typeface="Times New Roman" panose="02020603050405020304" pitchFamily="18" charset="0"/>
              </a:rPr>
              <a:t>DYNASTY AM S.A.</a:t>
            </a:r>
            <a:endParaRPr lang="fr-FR" sz="1000" dirty="0">
              <a:solidFill>
                <a:srgbClr val="002060"/>
              </a:solidFill>
              <a:latin typeface="Century Gothic" panose="020B0502020202020204" pitchFamily="34" charset="0"/>
              <a:cs typeface="Times New Roman" panose="02020603050405020304" pitchFamily="18" charset="0"/>
            </a:endParaRPr>
          </a:p>
          <a:p>
            <a:pPr algn="ctr"/>
            <a:r>
              <a:rPr lang="fr-FR" sz="1000" dirty="0">
                <a:solidFill>
                  <a:srgbClr val="002060"/>
                </a:solidFill>
                <a:latin typeface="Century Gothic" panose="020B0502020202020204" pitchFamily="34" charset="0"/>
                <a:cs typeface="Times New Roman" panose="02020603050405020304" pitchFamily="18" charset="0"/>
              </a:rPr>
              <a:t>16 avenue Marie-Thérèse L-2132 Luxembourg - T +352 2469 77</a:t>
            </a:r>
          </a:p>
          <a:p>
            <a:pPr algn="ctr"/>
            <a:r>
              <a:rPr lang="fr-FR" sz="1000" dirty="0">
                <a:solidFill>
                  <a:srgbClr val="002060"/>
                </a:solidFill>
                <a:latin typeface="Century Gothic" panose="020B0502020202020204" pitchFamily="34" charset="0"/>
                <a:cs typeface="Times New Roman" panose="02020603050405020304" pitchFamily="18" charset="0"/>
              </a:rPr>
              <a:t> </a:t>
            </a:r>
            <a:r>
              <a:rPr lang="fr-FR" sz="1000" u="sng" dirty="0">
                <a:solidFill>
                  <a:srgbClr val="002060"/>
                </a:solidFill>
                <a:latin typeface="Century Gothic" panose="020B0502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www.dynasty-am.lu</a:t>
            </a:r>
            <a:endParaRPr lang="fr-FR" sz="1000" u="sng" dirty="0">
              <a:solidFill>
                <a:srgbClr val="002060"/>
              </a:solidFill>
              <a:latin typeface="Century Gothic" panose="020B0502020202020204" pitchFamily="34" charset="0"/>
              <a:cs typeface="Times New Roman" panose="02020603050405020304" pitchFamily="18" charset="0"/>
            </a:endParaRPr>
          </a:p>
          <a:p>
            <a:pPr algn="ctr"/>
            <a:r>
              <a:rPr lang="fr-FR" sz="1000" dirty="0">
                <a:solidFill>
                  <a:srgbClr val="002060"/>
                </a:solidFill>
                <a:latin typeface="Century Gothic" panose="020B0502020202020204" pitchFamily="34" charset="0"/>
                <a:cs typeface="Times New Roman" panose="02020603050405020304" pitchFamily="18" charset="0"/>
              </a:rPr>
              <a:t>R.C.S. Luxembourg B 184.181</a:t>
            </a:r>
          </a:p>
        </p:txBody>
      </p:sp>
      <p:sp>
        <p:nvSpPr>
          <p:cNvPr id="67" name="ZoneTexte 64"/>
          <p:cNvSpPr txBox="1"/>
          <p:nvPr/>
        </p:nvSpPr>
        <p:spPr>
          <a:xfrm>
            <a:off x="93147" y="9699766"/>
            <a:ext cx="6883168" cy="461665"/>
          </a:xfrm>
          <a:prstGeom prst="rect">
            <a:avLst/>
          </a:prstGeom>
          <a:noFill/>
        </p:spPr>
        <p:txBody>
          <a:bodyPr wrap="square" rtlCol="0">
            <a:spAutoFit/>
          </a:bodyPr>
          <a:lstStyle/>
          <a:p>
            <a:pPr algn="just" defTabSz="981050"/>
            <a:r>
              <a:rPr lang="fr-FR" sz="600" i="1" dirty="0">
                <a:solidFill>
                  <a:srgbClr val="7C7B7B"/>
                </a:solidFill>
                <a:latin typeface="Trebuchet MS" panose="020B0603020202020204" pitchFamily="34" charset="0"/>
                <a:cs typeface="Times New Roman" pitchFamily="18" charset="0"/>
              </a:rPr>
              <a:t>Le présent document est une présentation commerciale, non contractuelle, à caractère purement informatif. Il ne saurait en aucun cas constituer une offre, une sollicitation ou un conseil en investissement en vue de la souscription à un quelconque produit ou service financier. Toute souscription doit se faire après avoir consulté le DICI et/ou le prospectus disponible sur simple demande auprès de DYNASTY AM ou sur le site internet </a:t>
            </a:r>
            <a:r>
              <a:rPr lang="fr-FR" sz="600" i="1" dirty="0">
                <a:solidFill>
                  <a:schemeClr val="bg1">
                    <a:lumMod val="50000"/>
                  </a:schemeClr>
                </a:solidFill>
                <a:latin typeface="Trebuchet MS" panose="020B0603020202020204" pitchFamily="34" charset="0"/>
                <a:cs typeface="Times New Roman" pitchFamily="18" charset="0"/>
              </a:rPr>
              <a:t>www.dynasty-am.lu</a:t>
            </a:r>
            <a:r>
              <a:rPr lang="fr-FR" sz="600" i="1" dirty="0">
                <a:solidFill>
                  <a:srgbClr val="7C7B7B"/>
                </a:solidFill>
                <a:latin typeface="Trebuchet MS" panose="020B0603020202020204" pitchFamily="34" charset="0"/>
                <a:cs typeface="Times New Roman" pitchFamily="18" charset="0"/>
              </a:rPr>
              <a:t>, afin d'en comprendre les caractéristiques et les risques. La responsabilité de DYNASTY AM S.A. ne saurait être engagée à quelque titre que ce soit en raison des informations contenues dans le présent document.</a:t>
            </a:r>
            <a:endParaRPr lang="en-US" sz="600" i="1" dirty="0">
              <a:solidFill>
                <a:srgbClr val="7C7B7B"/>
              </a:solidFill>
              <a:latin typeface="Trebuchet MS" panose="020B0603020202020204" pitchFamily="34" charset="0"/>
              <a:cs typeface="Times New Roman" pitchFamily="18" charset="0"/>
            </a:endParaRPr>
          </a:p>
        </p:txBody>
      </p:sp>
      <p:sp>
        <p:nvSpPr>
          <p:cNvPr id="68" name="ZoneTexte 5"/>
          <p:cNvSpPr txBox="1">
            <a:spLocks noChangeArrowheads="1"/>
          </p:cNvSpPr>
          <p:nvPr/>
        </p:nvSpPr>
        <p:spPr bwMode="auto">
          <a:xfrm>
            <a:off x="77472" y="7186415"/>
            <a:ext cx="6914518" cy="246221"/>
          </a:xfrm>
          <a:prstGeom prst="rect">
            <a:avLst/>
          </a:prstGeom>
          <a:solidFill>
            <a:srgbClr val="315385"/>
          </a:solidFill>
          <a:ln w="9525">
            <a:noFill/>
            <a:miter lim="800000"/>
            <a:headEnd/>
            <a:tailEnd/>
          </a:ln>
        </p:spPr>
        <p:txBody>
          <a:bodyPr wrap="square">
            <a:spAutoFit/>
          </a:bodyPr>
          <a:lstStyle/>
          <a:p>
            <a:pPr algn="ctr"/>
            <a:r>
              <a:rPr lang="fr-FR" sz="1000" b="1" dirty="0">
                <a:solidFill>
                  <a:schemeClr val="bg1"/>
                </a:solidFill>
                <a:latin typeface="Century Gothic" panose="020B0502020202020204" pitchFamily="34" charset="0"/>
                <a:ea typeface="Open Sans" pitchFamily="34" charset="0"/>
                <a:cs typeface="Times New Roman" panose="02020603050405020304" pitchFamily="18" charset="0"/>
              </a:rPr>
              <a:t>Contacts</a:t>
            </a:r>
          </a:p>
        </p:txBody>
      </p:sp>
      <p:sp>
        <p:nvSpPr>
          <p:cNvPr id="69" name="ZoneTexte 40"/>
          <p:cNvSpPr txBox="1"/>
          <p:nvPr/>
        </p:nvSpPr>
        <p:spPr>
          <a:xfrm>
            <a:off x="5412210" y="9397703"/>
            <a:ext cx="1521989" cy="230832"/>
          </a:xfrm>
          <a:prstGeom prst="rect">
            <a:avLst/>
          </a:prstGeom>
          <a:solidFill>
            <a:srgbClr val="315385"/>
          </a:solidFill>
        </p:spPr>
        <p:txBody>
          <a:bodyPr wrap="square" rtlCol="0">
            <a:spAutoFit/>
          </a:bodyPr>
          <a:lstStyle/>
          <a:p>
            <a:pPr algn="ctr"/>
            <a:r>
              <a:rPr lang="fr-FR" sz="900" b="1" i="1" dirty="0">
                <a:solidFill>
                  <a:schemeClr val="bg1"/>
                </a:solidFill>
                <a:latin typeface="Century Gothic" panose="020B0502020202020204" pitchFamily="34" charset="0"/>
                <a:cs typeface="Times New Roman" panose="02020603050405020304" pitchFamily="18" charset="0"/>
              </a:rPr>
              <a:t>28 février 2023</a:t>
            </a:r>
          </a:p>
        </p:txBody>
      </p:sp>
      <p:graphicFrame>
        <p:nvGraphicFramePr>
          <p:cNvPr id="70" name="Table 69"/>
          <p:cNvGraphicFramePr>
            <a:graphicFrameLocks noGrp="1"/>
          </p:cNvGraphicFramePr>
          <p:nvPr>
            <p:extLst>
              <p:ext uri="{D42A27DB-BD31-4B8C-83A1-F6EECF244321}">
                <p14:modId xmlns:p14="http://schemas.microsoft.com/office/powerpoint/2010/main" val="3991136099"/>
              </p:ext>
            </p:extLst>
          </p:nvPr>
        </p:nvGraphicFramePr>
        <p:xfrm>
          <a:off x="15852" y="7514542"/>
          <a:ext cx="6982309" cy="1109859"/>
        </p:xfrm>
        <a:graphic>
          <a:graphicData uri="http://schemas.openxmlformats.org/drawingml/2006/table">
            <a:tbl>
              <a:tblPr firstRow="1" bandRow="1"/>
              <a:tblGrid>
                <a:gridCol w="1173275">
                  <a:extLst>
                    <a:ext uri="{9D8B030D-6E8A-4147-A177-3AD203B41FA5}">
                      <a16:colId xmlns:a16="http://schemas.microsoft.com/office/drawing/2014/main" val="20000"/>
                    </a:ext>
                  </a:extLst>
                </a:gridCol>
                <a:gridCol w="1241509">
                  <a:extLst>
                    <a:ext uri="{9D8B030D-6E8A-4147-A177-3AD203B41FA5}">
                      <a16:colId xmlns:a16="http://schemas.microsoft.com/office/drawing/2014/main" val="991475853"/>
                    </a:ext>
                  </a:extLst>
                </a:gridCol>
                <a:gridCol w="1080120">
                  <a:extLst>
                    <a:ext uri="{9D8B030D-6E8A-4147-A177-3AD203B41FA5}">
                      <a16:colId xmlns:a16="http://schemas.microsoft.com/office/drawing/2014/main" val="20001"/>
                    </a:ext>
                  </a:extLst>
                </a:gridCol>
                <a:gridCol w="1224136">
                  <a:extLst>
                    <a:ext uri="{9D8B030D-6E8A-4147-A177-3AD203B41FA5}">
                      <a16:colId xmlns:a16="http://schemas.microsoft.com/office/drawing/2014/main" val="2406856476"/>
                    </a:ext>
                  </a:extLst>
                </a:gridCol>
                <a:gridCol w="1206487">
                  <a:extLst>
                    <a:ext uri="{9D8B030D-6E8A-4147-A177-3AD203B41FA5}">
                      <a16:colId xmlns:a16="http://schemas.microsoft.com/office/drawing/2014/main" val="20002"/>
                    </a:ext>
                  </a:extLst>
                </a:gridCol>
                <a:gridCol w="1056782">
                  <a:extLst>
                    <a:ext uri="{9D8B030D-6E8A-4147-A177-3AD203B41FA5}">
                      <a16:colId xmlns:a16="http://schemas.microsoft.com/office/drawing/2014/main" val="20003"/>
                    </a:ext>
                  </a:extLst>
                </a:gridCol>
              </a:tblGrid>
              <a:tr h="267897">
                <a:tc gridSpan="4">
                  <a:txBody>
                    <a:bodyPr/>
                    <a:lstStyle/>
                    <a:p>
                      <a:pPr algn="ctr" rtl="0" fontAlgn="ctr"/>
                      <a:r>
                        <a:rPr lang="fr-BE" sz="900" b="1" i="0" u="none" strike="noStrike" dirty="0">
                          <a:solidFill>
                            <a:srgbClr val="FFFFFF"/>
                          </a:solidFill>
                          <a:effectLst/>
                          <a:latin typeface="Century Gothic" panose="020B0502020202020204" pitchFamily="34" charset="0"/>
                        </a:rPr>
                        <a:t>Gérants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83751"/>
                    </a:solidFill>
                  </a:tcPr>
                </a:tc>
                <a:tc hMerge="1">
                  <a:txBody>
                    <a:bodyPr/>
                    <a:lstStyle/>
                    <a:p>
                      <a:endParaRPr lang="en-GB"/>
                    </a:p>
                  </a:txBody>
                  <a:tcPr/>
                </a:tc>
                <a:tc hMerge="1">
                  <a:txBody>
                    <a:bodyPr/>
                    <a:lstStyle/>
                    <a:p>
                      <a:endParaRPr lang="fr-BE"/>
                    </a:p>
                  </a:txBody>
                  <a:tcPr/>
                </a:tc>
                <a:tc hMerge="1">
                  <a:txBody>
                    <a:bodyPr/>
                    <a:lstStyle/>
                    <a:p>
                      <a:pPr algn="ctr" rtl="0" fontAlgn="ctr"/>
                      <a:endParaRPr lang="fr-BE" sz="900" b="1" i="0" u="none" strike="noStrike" dirty="0">
                        <a:solidFill>
                          <a:srgbClr val="FFFFFF"/>
                        </a:solidFill>
                        <a:effectLst/>
                        <a:latin typeface="Century Gothic" panose="020B0502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83751"/>
                    </a:solidFill>
                  </a:tcPr>
                </a:tc>
                <a:tc gridSpan="2">
                  <a:txBody>
                    <a:bodyPr/>
                    <a:lstStyle/>
                    <a:p>
                      <a:pPr algn="ctr" rtl="0" fontAlgn="ctr"/>
                      <a:r>
                        <a:rPr lang="fr-BE" sz="900" b="1" i="0" u="none" strike="noStrike" dirty="0">
                          <a:solidFill>
                            <a:srgbClr val="FFFFFF"/>
                          </a:solidFill>
                          <a:effectLst/>
                          <a:latin typeface="Century Gothic" panose="020B0502020202020204" pitchFamily="34" charset="0"/>
                        </a:rPr>
                        <a:t>Commerciaux</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83751"/>
                    </a:solidFill>
                  </a:tcPr>
                </a:tc>
                <a:tc hMerge="1">
                  <a:txBody>
                    <a:bodyPr/>
                    <a:lstStyle/>
                    <a:p>
                      <a:endParaRPr lang="fr-BE"/>
                    </a:p>
                  </a:txBody>
                  <a:tcPr/>
                </a:tc>
                <a:extLst>
                  <a:ext uri="{0D108BD9-81ED-4DB2-BD59-A6C34878D82A}">
                    <a16:rowId xmlns:a16="http://schemas.microsoft.com/office/drawing/2014/main" val="10000"/>
                  </a:ext>
                </a:extLst>
              </a:tr>
              <a:tr h="267897">
                <a:tc>
                  <a:txBody>
                    <a:bodyPr/>
                    <a:lstStyle/>
                    <a:p>
                      <a:pPr algn="ctr" rtl="0" fontAlgn="ctr"/>
                      <a:r>
                        <a:rPr lang="fr-BE" sz="1000" b="1" i="0" u="none" strike="noStrike" dirty="0">
                          <a:solidFill>
                            <a:schemeClr val="tx1"/>
                          </a:solidFill>
                          <a:effectLst/>
                          <a:latin typeface="Century Gothic" panose="020B0502020202020204" pitchFamily="34" charset="0"/>
                        </a:rPr>
                        <a:t>Philippe Halb</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FCB260"/>
                    </a:solidFill>
                  </a:tcPr>
                </a:tc>
                <a:tc>
                  <a:txBody>
                    <a:bodyPr/>
                    <a:lstStyle/>
                    <a:p>
                      <a:pPr algn="ctr" rtl="0" fontAlgn="ctr"/>
                      <a:r>
                        <a:rPr lang="fr-BE" sz="900" b="1" i="0" u="none" strike="noStrike" dirty="0">
                          <a:solidFill>
                            <a:schemeClr val="tx1"/>
                          </a:solidFill>
                          <a:effectLst/>
                          <a:latin typeface="Century Gothic" panose="020B0502020202020204" pitchFamily="34" charset="0"/>
                        </a:rPr>
                        <a:t>Jean-Philippe Cerutti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FCB260"/>
                    </a:solidFill>
                  </a:tcPr>
                </a:tc>
                <a:tc>
                  <a:txBody>
                    <a:bodyPr/>
                    <a:lstStyle/>
                    <a:p>
                      <a:pPr algn="ctr" rtl="0" fontAlgn="ctr"/>
                      <a:r>
                        <a:rPr lang="fr-BE" sz="900" b="1" i="0" u="none" strike="noStrike" dirty="0">
                          <a:solidFill>
                            <a:schemeClr val="tx1"/>
                          </a:solidFill>
                          <a:effectLst/>
                          <a:latin typeface="Century Gothic" panose="020B0502020202020204" pitchFamily="34" charset="0"/>
                        </a:rPr>
                        <a:t>Hervé Burger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FCB260"/>
                    </a:solidFill>
                  </a:tcPr>
                </a:tc>
                <a:tc>
                  <a:txBody>
                    <a:bodyPr/>
                    <a:lstStyle/>
                    <a:p>
                      <a:pPr marL="0" marR="0" lvl="0" indent="0" algn="ctr" defTabSz="981317" rtl="0" eaLnBrk="1" fontAlgn="ctr" latinLnBrk="0" hangingPunct="1">
                        <a:lnSpc>
                          <a:spcPct val="100000"/>
                        </a:lnSpc>
                        <a:spcBef>
                          <a:spcPts val="0"/>
                        </a:spcBef>
                        <a:spcAft>
                          <a:spcPts val="0"/>
                        </a:spcAft>
                        <a:buClrTx/>
                        <a:buSzTx/>
                        <a:buFontTx/>
                        <a:buNone/>
                        <a:tabLst/>
                        <a:defRPr/>
                      </a:pPr>
                      <a:r>
                        <a:rPr lang="fr-BE" sz="1000" b="1" i="0" u="none" strike="noStrike" dirty="0">
                          <a:solidFill>
                            <a:schemeClr val="tx1"/>
                          </a:solidFill>
                          <a:effectLst/>
                          <a:latin typeface="Century Gothic" panose="020B0502020202020204" pitchFamily="34" charset="0"/>
                        </a:rPr>
                        <a:t>Simon Roger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FCB260"/>
                    </a:solidFill>
                  </a:tcPr>
                </a:tc>
                <a:tc>
                  <a:txBody>
                    <a:bodyPr/>
                    <a:lstStyle/>
                    <a:p>
                      <a:pPr algn="ctr" rtl="0" fontAlgn="ctr"/>
                      <a:r>
                        <a:rPr lang="fr-BE" sz="1000" b="1" i="0" u="none" strike="noStrike" dirty="0">
                          <a:solidFill>
                            <a:schemeClr val="tx1"/>
                          </a:solidFill>
                          <a:effectLst/>
                          <a:latin typeface="Century Gothic" panose="020B0502020202020204" pitchFamily="34" charset="0"/>
                        </a:rPr>
                        <a:t>Laurent Pluchard</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FCB260"/>
                    </a:solidFill>
                  </a:tcPr>
                </a:tc>
                <a:tc>
                  <a:txBody>
                    <a:bodyPr/>
                    <a:lstStyle/>
                    <a:p>
                      <a:pPr algn="ctr" rtl="0" fontAlgn="ctr"/>
                      <a:r>
                        <a:rPr lang="fr-BE" sz="1000" b="1" i="0" u="none" strike="noStrike" dirty="0">
                          <a:solidFill>
                            <a:schemeClr val="tx1"/>
                          </a:solidFill>
                          <a:effectLst/>
                          <a:latin typeface="Century Gothic" panose="020B0502020202020204" pitchFamily="34" charset="0"/>
                        </a:rPr>
                        <a:t>Henri Rayot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FCB260"/>
                    </a:solidFill>
                  </a:tcPr>
                </a:tc>
                <a:extLst>
                  <a:ext uri="{0D108BD9-81ED-4DB2-BD59-A6C34878D82A}">
                    <a16:rowId xmlns:a16="http://schemas.microsoft.com/office/drawing/2014/main" val="10001"/>
                  </a:ext>
                </a:extLst>
              </a:tr>
              <a:tr h="574065">
                <a:tc>
                  <a:txBody>
                    <a:bodyPr/>
                    <a:lstStyle/>
                    <a:p>
                      <a:pPr algn="ctr" rtl="0" fontAlgn="ctr"/>
                      <a:r>
                        <a:rPr lang="fr-BE" sz="800" b="1" i="0" u="none" strike="noStrike" dirty="0">
                          <a:solidFill>
                            <a:schemeClr val="tx1"/>
                          </a:solidFill>
                          <a:effectLst/>
                          <a:latin typeface="Century Gothic" panose="020B0502020202020204" pitchFamily="34" charset="0"/>
                        </a:rPr>
                        <a:t>Tél: +352 2469 77 641 </a:t>
                      </a:r>
                      <a:r>
                        <a:rPr lang="fr-BE" sz="700" b="0" i="0" u="sng" strike="noStrike" dirty="0" err="1">
                          <a:solidFill>
                            <a:schemeClr val="tx1"/>
                          </a:solidFill>
                          <a:effectLst/>
                          <a:latin typeface="Century Gothic" panose="020B0502020202020204" pitchFamily="34" charset="0"/>
                        </a:rPr>
                        <a:t>philippe.halb</a:t>
                      </a:r>
                      <a:endParaRPr lang="fr-BE" sz="700" b="0" i="0" u="sng" strike="noStrike" dirty="0">
                        <a:solidFill>
                          <a:schemeClr val="tx1"/>
                        </a:solidFill>
                        <a:effectLst/>
                        <a:latin typeface="Century Gothic" panose="020B0502020202020204" pitchFamily="34" charset="0"/>
                      </a:endParaRPr>
                    </a:p>
                    <a:p>
                      <a:pPr algn="ctr" rtl="0" fontAlgn="ctr"/>
                      <a:r>
                        <a:rPr lang="fr-BE" sz="700" b="0" i="0" u="sng" strike="noStrike" dirty="0">
                          <a:solidFill>
                            <a:schemeClr val="tx1"/>
                          </a:solidFill>
                          <a:effectLst/>
                          <a:latin typeface="Century Gothic" panose="020B0502020202020204" pitchFamily="34" charset="0"/>
                        </a:rPr>
                        <a:t>@dynasty-am.lu</a:t>
                      </a:r>
                      <a:endParaRPr lang="fr-BE" sz="8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CB260"/>
                    </a:solidFill>
                  </a:tcPr>
                </a:tc>
                <a:tc>
                  <a:txBody>
                    <a:bodyPr/>
                    <a:lstStyle/>
                    <a:p>
                      <a:pPr algn="ctr" rtl="0" fontAlgn="ctr"/>
                      <a:r>
                        <a:rPr lang="fr-BE" sz="800" b="1" i="0" u="none" strike="noStrike" dirty="0">
                          <a:solidFill>
                            <a:schemeClr val="tx1"/>
                          </a:solidFill>
                          <a:effectLst/>
                          <a:latin typeface="Century Gothic" panose="020B0502020202020204" pitchFamily="34" charset="0"/>
                        </a:rPr>
                        <a:t>Tél: +352 2469 77 643</a:t>
                      </a:r>
                    </a:p>
                    <a:p>
                      <a:pPr algn="ctr" rtl="0" fontAlgn="ctr"/>
                      <a:r>
                        <a:rPr lang="fr-BE" sz="700" b="0" i="0" u="sng" strike="noStrike" dirty="0">
                          <a:solidFill>
                            <a:schemeClr val="tx1"/>
                          </a:solidFill>
                          <a:effectLst/>
                          <a:latin typeface="Century Gothic" panose="020B0502020202020204" pitchFamily="34" charset="0"/>
                        </a:rPr>
                        <a:t>jean-</a:t>
                      </a:r>
                      <a:r>
                        <a:rPr lang="fr-BE" sz="700" b="0" i="0" u="sng" strike="noStrike" dirty="0" err="1">
                          <a:solidFill>
                            <a:schemeClr val="tx1"/>
                          </a:solidFill>
                          <a:effectLst/>
                          <a:latin typeface="Century Gothic" panose="020B0502020202020204" pitchFamily="34" charset="0"/>
                        </a:rPr>
                        <a:t>philippe.cerutti</a:t>
                      </a:r>
                      <a:endParaRPr lang="fr-BE" sz="700" b="0" i="0" u="sng" strike="noStrike" dirty="0">
                        <a:solidFill>
                          <a:schemeClr val="tx1"/>
                        </a:solidFill>
                        <a:effectLst/>
                        <a:latin typeface="Century Gothic" panose="020B0502020202020204" pitchFamily="34" charset="0"/>
                      </a:endParaRPr>
                    </a:p>
                    <a:p>
                      <a:pPr algn="ctr" rtl="0" fontAlgn="ctr"/>
                      <a:r>
                        <a:rPr lang="fr-BE" sz="700" b="0" i="0" u="sng" strike="noStrike" dirty="0">
                          <a:solidFill>
                            <a:schemeClr val="tx1"/>
                          </a:solidFill>
                          <a:effectLst/>
                          <a:latin typeface="Century Gothic" panose="020B0502020202020204" pitchFamily="34" charset="0"/>
                        </a:rPr>
                        <a:t>@dynasty-am.lu</a:t>
                      </a:r>
                      <a:endParaRPr lang="fr-BE" sz="7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CB260"/>
                    </a:solidFill>
                  </a:tcPr>
                </a:tc>
                <a:tc>
                  <a:txBody>
                    <a:bodyPr/>
                    <a:lstStyle/>
                    <a:p>
                      <a:pPr algn="ctr" rtl="0" fontAlgn="ctr"/>
                      <a:r>
                        <a:rPr lang="fr-BE" sz="800" b="1" i="0" u="none" strike="noStrike" dirty="0">
                          <a:solidFill>
                            <a:schemeClr val="tx1"/>
                          </a:solidFill>
                          <a:effectLst/>
                          <a:latin typeface="Century Gothic" panose="020B0502020202020204" pitchFamily="34" charset="0"/>
                        </a:rPr>
                        <a:t>Tél: +352 2469 77 653 </a:t>
                      </a:r>
                      <a:r>
                        <a:rPr lang="fr-BE" sz="700" b="0" i="0" u="sng" strike="noStrike" dirty="0" err="1">
                          <a:solidFill>
                            <a:schemeClr val="tx1"/>
                          </a:solidFill>
                          <a:effectLst/>
                          <a:latin typeface="Century Gothic" panose="020B0502020202020204" pitchFamily="34" charset="0"/>
                        </a:rPr>
                        <a:t>herve.burger</a:t>
                      </a:r>
                      <a:endParaRPr lang="fr-BE" sz="700" b="0" i="0" u="sng" strike="noStrike" dirty="0">
                        <a:solidFill>
                          <a:schemeClr val="tx1"/>
                        </a:solidFill>
                        <a:effectLst/>
                        <a:latin typeface="Century Gothic" panose="020B0502020202020204" pitchFamily="34" charset="0"/>
                      </a:endParaRPr>
                    </a:p>
                    <a:p>
                      <a:pPr algn="ctr" rtl="0" fontAlgn="ctr"/>
                      <a:r>
                        <a:rPr lang="fr-BE" sz="700" b="0" i="0" u="sng" strike="noStrike" dirty="0">
                          <a:solidFill>
                            <a:schemeClr val="tx1"/>
                          </a:solidFill>
                          <a:effectLst/>
                          <a:latin typeface="Century Gothic" panose="020B0502020202020204" pitchFamily="34" charset="0"/>
                        </a:rPr>
                        <a:t>@dynasty-am.lu</a:t>
                      </a:r>
                      <a:endParaRPr lang="fr-BE" sz="8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CB260"/>
                    </a:solidFill>
                  </a:tcPr>
                </a:tc>
                <a:tc>
                  <a:txBody>
                    <a:bodyPr/>
                    <a:lstStyle/>
                    <a:p>
                      <a:pPr algn="ctr" rtl="0" fontAlgn="ctr"/>
                      <a:r>
                        <a:rPr lang="fr-BE" sz="800" b="1" i="0" u="none" strike="noStrike" dirty="0">
                          <a:solidFill>
                            <a:schemeClr val="tx1"/>
                          </a:solidFill>
                          <a:effectLst/>
                          <a:latin typeface="Century Gothic" panose="020B0502020202020204" pitchFamily="34" charset="0"/>
                        </a:rPr>
                        <a:t>Tél: +352 2469 77 652</a:t>
                      </a:r>
                    </a:p>
                    <a:p>
                      <a:pPr algn="ctr" rtl="0" fontAlgn="ctr"/>
                      <a:r>
                        <a:rPr lang="fr-BE" sz="800" b="0" i="0" u="sng" strike="noStrike" dirty="0" err="1">
                          <a:solidFill>
                            <a:schemeClr val="tx1"/>
                          </a:solidFill>
                          <a:effectLst/>
                          <a:latin typeface="Century Gothic" panose="020B0502020202020204" pitchFamily="34" charset="0"/>
                        </a:rPr>
                        <a:t>simon.roger</a:t>
                      </a:r>
                      <a:endParaRPr lang="fr-BE" sz="800" b="0" i="0" u="sng" strike="noStrike" dirty="0">
                        <a:solidFill>
                          <a:schemeClr val="tx1"/>
                        </a:solidFill>
                        <a:effectLst/>
                        <a:latin typeface="Century Gothic" panose="020B0502020202020204" pitchFamily="34" charset="0"/>
                      </a:endParaRPr>
                    </a:p>
                    <a:p>
                      <a:pPr algn="ctr" rtl="0" fontAlgn="ctr"/>
                      <a:r>
                        <a:rPr lang="fr-BE" sz="800" b="0" i="0" u="sng" strike="noStrike" dirty="0">
                          <a:solidFill>
                            <a:schemeClr val="tx1"/>
                          </a:solidFill>
                          <a:effectLst/>
                          <a:latin typeface="Century Gothic" panose="020B0502020202020204" pitchFamily="34" charset="0"/>
                        </a:rPr>
                        <a:t>@dynasty-am.lu</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CB260"/>
                    </a:solidFill>
                  </a:tcPr>
                </a:tc>
                <a:tc>
                  <a:txBody>
                    <a:bodyPr/>
                    <a:lstStyle/>
                    <a:p>
                      <a:pPr algn="ctr" rtl="0" fontAlgn="ctr"/>
                      <a:r>
                        <a:rPr lang="fr-BE" sz="800" b="1" i="0" u="none" strike="noStrike" dirty="0">
                          <a:solidFill>
                            <a:schemeClr val="tx1"/>
                          </a:solidFill>
                          <a:effectLst/>
                          <a:latin typeface="Century Gothic" panose="020B0502020202020204" pitchFamily="34" charset="0"/>
                        </a:rPr>
                        <a:t>Tél: +352 2469 77 642</a:t>
                      </a:r>
                      <a:br>
                        <a:rPr lang="fr-BE" sz="800" b="0" i="0" u="none" strike="noStrike" dirty="0">
                          <a:solidFill>
                            <a:schemeClr val="tx1"/>
                          </a:solidFill>
                          <a:effectLst/>
                          <a:latin typeface="Century Gothic" panose="020B0502020202020204" pitchFamily="34" charset="0"/>
                        </a:rPr>
                      </a:br>
                      <a:r>
                        <a:rPr lang="fr-BE" sz="700" b="0" i="0" u="sng" strike="noStrike" dirty="0" err="1">
                          <a:solidFill>
                            <a:schemeClr val="tx1"/>
                          </a:solidFill>
                          <a:effectLst/>
                          <a:latin typeface="Century Gothic" panose="020B0502020202020204" pitchFamily="34" charset="0"/>
                        </a:rPr>
                        <a:t>laurent.pluchard</a:t>
                      </a:r>
                      <a:endParaRPr lang="fr-BE" sz="700" b="0" i="0" u="sng" strike="noStrike" dirty="0">
                        <a:solidFill>
                          <a:schemeClr val="tx1"/>
                        </a:solidFill>
                        <a:effectLst/>
                        <a:latin typeface="Century Gothic" panose="020B0502020202020204" pitchFamily="34" charset="0"/>
                      </a:endParaRPr>
                    </a:p>
                    <a:p>
                      <a:pPr algn="ctr" rtl="0" fontAlgn="ctr"/>
                      <a:r>
                        <a:rPr lang="fr-BE" sz="700" b="0" i="0" u="sng" strike="noStrike" dirty="0">
                          <a:solidFill>
                            <a:schemeClr val="tx1"/>
                          </a:solidFill>
                          <a:effectLst/>
                          <a:latin typeface="Century Gothic" panose="020B0502020202020204" pitchFamily="34" charset="0"/>
                        </a:rPr>
                        <a:t>@dynasty-am.lu</a:t>
                      </a:r>
                      <a:endParaRPr lang="fr-BE" sz="8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CB260"/>
                    </a:solidFill>
                  </a:tcPr>
                </a:tc>
                <a:tc>
                  <a:txBody>
                    <a:bodyPr/>
                    <a:lstStyle/>
                    <a:p>
                      <a:pPr algn="ctr" rtl="0" fontAlgn="ctr"/>
                      <a:r>
                        <a:rPr lang="fr-BE" sz="800" b="1" i="0" u="none" strike="noStrike" dirty="0">
                          <a:solidFill>
                            <a:schemeClr val="tx1"/>
                          </a:solidFill>
                          <a:effectLst/>
                          <a:latin typeface="Century Gothic" panose="020B0502020202020204" pitchFamily="34" charset="0"/>
                        </a:rPr>
                        <a:t>Tél: +352 2469 77 644</a:t>
                      </a:r>
                      <a:br>
                        <a:rPr lang="fr-BE" sz="800" b="0" i="0" u="none" strike="noStrike" dirty="0">
                          <a:solidFill>
                            <a:schemeClr val="tx1"/>
                          </a:solidFill>
                          <a:effectLst/>
                          <a:latin typeface="Century Gothic" panose="020B0502020202020204" pitchFamily="34" charset="0"/>
                        </a:rPr>
                      </a:br>
                      <a:r>
                        <a:rPr lang="fr-BE" sz="700" b="0" i="0" u="sng" strike="noStrike" dirty="0" err="1">
                          <a:solidFill>
                            <a:schemeClr val="tx1"/>
                          </a:solidFill>
                          <a:effectLst/>
                          <a:latin typeface="Century Gothic" panose="020B0502020202020204" pitchFamily="34" charset="0"/>
                        </a:rPr>
                        <a:t>henri.rayot</a:t>
                      </a:r>
                      <a:endParaRPr lang="fr-BE" sz="700" b="0" i="0" u="sng" strike="noStrike" dirty="0">
                        <a:solidFill>
                          <a:schemeClr val="tx1"/>
                        </a:solidFill>
                        <a:effectLst/>
                        <a:latin typeface="Century Gothic" panose="020B0502020202020204" pitchFamily="34" charset="0"/>
                      </a:endParaRPr>
                    </a:p>
                    <a:p>
                      <a:pPr algn="ctr" rtl="0" fontAlgn="ctr"/>
                      <a:r>
                        <a:rPr lang="fr-BE" sz="700" b="0" i="0" u="sng" strike="noStrike" dirty="0">
                          <a:solidFill>
                            <a:schemeClr val="tx1"/>
                          </a:solidFill>
                          <a:effectLst/>
                          <a:latin typeface="Century Gothic" panose="020B0502020202020204" pitchFamily="34" charset="0"/>
                        </a:rPr>
                        <a:t>@dynasty-am.lu</a:t>
                      </a:r>
                      <a:endParaRPr lang="fr-BE" sz="8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CB260"/>
                    </a:solidFill>
                  </a:tcPr>
                </a:tc>
                <a:extLst>
                  <a:ext uri="{0D108BD9-81ED-4DB2-BD59-A6C34878D82A}">
                    <a16:rowId xmlns:a16="http://schemas.microsoft.com/office/drawing/2014/main" val="10002"/>
                  </a:ext>
                </a:extLst>
              </a:tr>
            </a:tbl>
          </a:graphicData>
        </a:graphic>
      </p:graphicFrame>
      <p:pic>
        <p:nvPicPr>
          <p:cNvPr id="72" name="Picture 71" descr="E:\Dynasty\Site Internet\logos-fina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147" y="8779185"/>
            <a:ext cx="964778" cy="838675"/>
          </a:xfrm>
          <a:prstGeom prst="rect">
            <a:avLst/>
          </a:prstGeom>
          <a:noFill/>
          <a:extLst>
            <a:ext uri="{909E8E84-426E-40DD-AFC4-6F175D3DCCD1}">
              <a14:hiddenFill xmlns:a14="http://schemas.microsoft.com/office/drawing/2010/main">
                <a:solidFill>
                  <a:srgbClr val="FFFFFF"/>
                </a:solidFill>
              </a14:hiddenFill>
            </a:ext>
          </a:extLst>
        </p:spPr>
      </p:pic>
      <p:sp>
        <p:nvSpPr>
          <p:cNvPr id="74" name="ZoneTexte 5"/>
          <p:cNvSpPr txBox="1">
            <a:spLocks noChangeArrowheads="1"/>
          </p:cNvSpPr>
          <p:nvPr/>
        </p:nvSpPr>
        <p:spPr bwMode="auto">
          <a:xfrm>
            <a:off x="3885150" y="4552895"/>
            <a:ext cx="3043055" cy="246221"/>
          </a:xfrm>
          <a:prstGeom prst="rect">
            <a:avLst/>
          </a:prstGeom>
          <a:solidFill>
            <a:srgbClr val="315385"/>
          </a:solidFill>
          <a:ln w="9525">
            <a:noFill/>
            <a:miter lim="800000"/>
            <a:headEnd/>
            <a:tailEnd/>
          </a:ln>
        </p:spPr>
        <p:txBody>
          <a:bodyPr wrap="square">
            <a:spAutoFit/>
          </a:bodyPr>
          <a:lstStyle/>
          <a:p>
            <a:pPr algn="ctr"/>
            <a:r>
              <a:rPr lang="fr-FR" sz="1000" b="1" dirty="0">
                <a:solidFill>
                  <a:schemeClr val="bg1"/>
                </a:solidFill>
                <a:latin typeface="Century Gothic" panose="020B0502020202020204" pitchFamily="34" charset="0"/>
                <a:ea typeface="Open Sans" pitchFamily="34" charset="0"/>
                <a:cs typeface="Times New Roman" panose="02020603050405020304" pitchFamily="18" charset="0"/>
              </a:rPr>
              <a:t>Comment passer un ordre ? </a:t>
            </a:r>
          </a:p>
        </p:txBody>
      </p:sp>
      <p:sp>
        <p:nvSpPr>
          <p:cNvPr id="75" name="ZoneTexte 5"/>
          <p:cNvSpPr txBox="1">
            <a:spLocks noChangeArrowheads="1"/>
          </p:cNvSpPr>
          <p:nvPr/>
        </p:nvSpPr>
        <p:spPr bwMode="auto">
          <a:xfrm>
            <a:off x="102531" y="4540598"/>
            <a:ext cx="3607383" cy="246221"/>
          </a:xfrm>
          <a:prstGeom prst="rect">
            <a:avLst/>
          </a:prstGeom>
          <a:solidFill>
            <a:srgbClr val="315385"/>
          </a:solidFill>
          <a:ln w="9525">
            <a:noFill/>
            <a:miter lim="800000"/>
            <a:headEnd/>
            <a:tailEnd/>
          </a:ln>
        </p:spPr>
        <p:txBody>
          <a:bodyPr wrap="square">
            <a:spAutoFit/>
          </a:bodyPr>
          <a:lstStyle/>
          <a:p>
            <a:pPr algn="ctr"/>
            <a:r>
              <a:rPr lang="fr-FR" sz="1000" b="1" dirty="0">
                <a:solidFill>
                  <a:schemeClr val="bg1"/>
                </a:solidFill>
                <a:latin typeface="Century Gothic" panose="020B0502020202020204" pitchFamily="34" charset="0"/>
                <a:ea typeface="Open Sans" pitchFamily="34" charset="0"/>
                <a:cs typeface="Times New Roman" panose="02020603050405020304" pitchFamily="18" charset="0"/>
              </a:rPr>
              <a:t>Frais de Gestion</a:t>
            </a:r>
          </a:p>
        </p:txBody>
      </p:sp>
      <p:cxnSp>
        <p:nvCxnSpPr>
          <p:cNvPr id="76" name="Straight Connector 75"/>
          <p:cNvCxnSpPr/>
          <p:nvPr/>
        </p:nvCxnSpPr>
        <p:spPr>
          <a:xfrm>
            <a:off x="3798788" y="4572769"/>
            <a:ext cx="18255" cy="2469404"/>
          </a:xfrm>
          <a:prstGeom prst="line">
            <a:avLst/>
          </a:prstGeom>
          <a:ln w="19050">
            <a:solidFill>
              <a:srgbClr val="FCB260"/>
            </a:solidFill>
          </a:ln>
        </p:spPr>
        <p:style>
          <a:lnRef idx="2">
            <a:schemeClr val="accent1"/>
          </a:lnRef>
          <a:fillRef idx="0">
            <a:schemeClr val="accent1"/>
          </a:fillRef>
          <a:effectRef idx="1">
            <a:schemeClr val="accent1"/>
          </a:effectRef>
          <a:fontRef idx="minor">
            <a:schemeClr val="tx1"/>
          </a:fontRef>
        </p:style>
      </p:cxnSp>
      <p:sp>
        <p:nvSpPr>
          <p:cNvPr id="29" name="Rectangle 3"/>
          <p:cNvSpPr>
            <a:spLocks noChangeArrowheads="1"/>
          </p:cNvSpPr>
          <p:nvPr/>
        </p:nvSpPr>
        <p:spPr bwMode="auto">
          <a:xfrm>
            <a:off x="0" y="568183"/>
            <a:ext cx="2476810" cy="101566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defTabSz="914400"/>
            <a:endParaRPr lang="fr-FR" sz="1000" dirty="0">
              <a:solidFill>
                <a:srgbClr val="283751"/>
              </a:solidFill>
              <a:latin typeface="Century Gothic" panose="020B0502020202020204" pitchFamily="34" charset="0"/>
              <a:cs typeface="Times New Roman" pitchFamily="18" charset="0"/>
            </a:endParaRPr>
          </a:p>
          <a:p>
            <a:pPr defTabSz="914400"/>
            <a:r>
              <a:rPr lang="fr-FR" sz="800" dirty="0">
                <a:solidFill>
                  <a:srgbClr val="283751"/>
                </a:solidFill>
                <a:latin typeface="Century Gothic" panose="020B0502020202020204" pitchFamily="34" charset="0"/>
                <a:cs typeface="Times New Roman" panose="02020603050405020304" pitchFamily="18" charset="0"/>
              </a:rPr>
              <a:t>Risque plus faible                 Risque plus élevé</a:t>
            </a:r>
          </a:p>
          <a:p>
            <a:pPr defTabSz="914400"/>
            <a:r>
              <a:rPr lang="fr-FR" sz="800" dirty="0">
                <a:solidFill>
                  <a:srgbClr val="283751"/>
                </a:solidFill>
                <a:latin typeface="Century Gothic" panose="020B0502020202020204" pitchFamily="34" charset="0"/>
                <a:cs typeface="Times New Roman" panose="02020603050405020304" pitchFamily="18" charset="0"/>
              </a:rPr>
              <a:t>	     	</a:t>
            </a:r>
            <a:endParaRPr lang="fr-FR" sz="400" dirty="0">
              <a:solidFill>
                <a:srgbClr val="283751"/>
              </a:solidFill>
              <a:latin typeface="Century Gothic" panose="020B0502020202020204" pitchFamily="34" charset="0"/>
              <a:cs typeface="Times New Roman" panose="02020603050405020304" pitchFamily="18" charset="0"/>
            </a:endParaRPr>
          </a:p>
          <a:p>
            <a:pPr defTabSz="914400"/>
            <a:r>
              <a:rPr lang="fr-FR" sz="800" dirty="0">
                <a:solidFill>
                  <a:srgbClr val="283751"/>
                </a:solidFill>
                <a:latin typeface="Century Gothic" panose="020B0502020202020204" pitchFamily="34" charset="0"/>
                <a:cs typeface="Times New Roman" panose="02020603050405020304" pitchFamily="18" charset="0"/>
              </a:rPr>
              <a:t>Rendement                                    Rendement potentiellement                     potentiellement plus faible                                         plus élevé</a:t>
            </a:r>
            <a:endParaRPr lang="fr-FR" sz="1000" dirty="0">
              <a:solidFill>
                <a:srgbClr val="283751"/>
              </a:solidFill>
              <a:latin typeface="Century Gothic" panose="020B0502020202020204"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000" b="0" i="0" u="none" strike="noStrike" cap="none" normalizeH="0" baseline="0" dirty="0">
              <a:ln>
                <a:noFill/>
              </a:ln>
              <a:solidFill>
                <a:srgbClr val="283751"/>
              </a:solidFill>
              <a:effectLst/>
              <a:latin typeface="Times New Roman" pitchFamily="18" charset="0"/>
              <a:cs typeface="Times New Roman" pitchFamily="18" charset="0"/>
            </a:endParaRPr>
          </a:p>
        </p:txBody>
      </p:sp>
      <p:sp>
        <p:nvSpPr>
          <p:cNvPr id="30" name="Rectangle 3"/>
          <p:cNvSpPr>
            <a:spLocks noChangeArrowheads="1"/>
          </p:cNvSpPr>
          <p:nvPr/>
        </p:nvSpPr>
        <p:spPr bwMode="auto">
          <a:xfrm>
            <a:off x="128160" y="1561265"/>
            <a:ext cx="2138115" cy="218521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sz="800" b="1" dirty="0">
                <a:solidFill>
                  <a:srgbClr val="002060"/>
                </a:solidFill>
                <a:latin typeface="Century Gothic" panose="020B0502020202020204" pitchFamily="34" charset="0"/>
                <a:ea typeface="Times New Roman" pitchFamily="18" charset="0"/>
                <a:cs typeface="Times New Roman" panose="02020603050405020304" pitchFamily="18" charset="0"/>
              </a:rPr>
              <a:t>L’OPCVM présente un risque de perte de capital</a:t>
            </a:r>
            <a:r>
              <a:rPr kumimoji="0" lang="fr-FR" sz="800" b="1" i="0" u="none" strike="noStrike" cap="none" normalizeH="0" baseline="0" dirty="0">
                <a:ln>
                  <a:noFill/>
                </a:ln>
                <a:solidFill>
                  <a:srgbClr val="002060"/>
                </a:solidFill>
                <a:effectLst/>
                <a:latin typeface="Century Gothic" panose="020B0502020202020204" pitchFamily="34" charset="0"/>
                <a:ea typeface="Times New Roman" pitchFamily="18" charset="0"/>
                <a:cs typeface="Times New Roman" panose="02020603050405020304" pitchFamily="18" charset="0"/>
              </a:rPr>
              <a:t>.</a:t>
            </a:r>
            <a:endParaRPr kumimoji="0" lang="fr-FR" sz="800" b="1" i="0" u="none" strike="noStrike" cap="none" normalizeH="0" baseline="0" dirty="0">
              <a:ln>
                <a:noFill/>
              </a:ln>
              <a:solidFill>
                <a:srgbClr val="002060"/>
              </a:solidFill>
              <a:effectLst/>
              <a:latin typeface="Century Gothic" panose="020B050202020202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fr-FR" sz="800" dirty="0">
              <a:solidFill>
                <a:srgbClr val="002060"/>
              </a:solidFill>
              <a:latin typeface="Century Gothic" panose="020B0502020202020204" pitchFamily="34" charset="0"/>
              <a:cs typeface="Times New Roman" panose="02020603050405020304" pitchFamily="18" charset="0"/>
            </a:endParaRPr>
          </a:p>
          <a:p>
            <a:pPr algn="just"/>
            <a:r>
              <a:rPr lang="fr-FR" sz="800" b="1" dirty="0">
                <a:solidFill>
                  <a:srgbClr val="002060"/>
                </a:solidFill>
                <a:latin typeface="Century Gothic" panose="020B0502020202020204" pitchFamily="34" charset="0"/>
                <a:ea typeface="Times New Roman" pitchFamily="18" charset="0"/>
                <a:cs typeface="Times New Roman" panose="02020603050405020304" pitchFamily="18" charset="0"/>
              </a:rPr>
              <a:t>Risque de crédit</a:t>
            </a:r>
            <a:r>
              <a:rPr lang="fr-FR" sz="800" dirty="0">
                <a:solidFill>
                  <a:srgbClr val="002060"/>
                </a:solidFill>
                <a:latin typeface="Century Gothic" panose="020B0502020202020204" pitchFamily="34" charset="0"/>
                <a:ea typeface="Times New Roman" pitchFamily="18" charset="0"/>
                <a:cs typeface="Times New Roman" panose="02020603050405020304" pitchFamily="18" charset="0"/>
              </a:rPr>
              <a:t>:</a:t>
            </a:r>
            <a:r>
              <a:rPr lang="en-US" sz="800" dirty="0">
                <a:solidFill>
                  <a:srgbClr val="002060"/>
                </a:solidFill>
                <a:latin typeface="Century Gothic" panose="020B0502020202020204" pitchFamily="34" charset="0"/>
                <a:ea typeface="Times New Roman" pitchFamily="18" charset="0"/>
                <a:cs typeface="Times New Roman" panose="02020603050405020304" pitchFamily="18" charset="0"/>
              </a:rPr>
              <a:t> </a:t>
            </a:r>
            <a:r>
              <a:rPr lang="fr-FR" sz="800" dirty="0">
                <a:solidFill>
                  <a:srgbClr val="002060"/>
                </a:solidFill>
                <a:latin typeface="Century Gothic" panose="020B0502020202020204" pitchFamily="34" charset="0"/>
                <a:cs typeface="Times New Roman" panose="02020603050405020304" pitchFamily="18" charset="0"/>
              </a:rPr>
              <a:t>il représente le risque de dégradation soudaine de la qualité de signature d’un émetteur ou celui de sa défaillance. Ce risque est accru du fait des investissements en titres spéculatifs dont la notation est basse ou inexistante.</a:t>
            </a:r>
          </a:p>
          <a:p>
            <a:pPr algn="just"/>
            <a:endParaRPr lang="en-US" sz="800" dirty="0">
              <a:solidFill>
                <a:srgbClr val="002060"/>
              </a:solidFill>
              <a:latin typeface="Century Gothic" panose="020B0502020202020204" pitchFamily="34" charset="0"/>
              <a:ea typeface="Times New Roman" pitchFamily="18" charset="0"/>
              <a:cs typeface="Times New Roman" panose="02020603050405020304" pitchFamily="18" charset="0"/>
            </a:endParaRPr>
          </a:p>
          <a:p>
            <a:pPr algn="just" defTabSz="914400" eaLnBrk="0" hangingPunct="0"/>
            <a:r>
              <a:rPr lang="fr-FR" sz="800" b="1" dirty="0">
                <a:solidFill>
                  <a:srgbClr val="002060"/>
                </a:solidFill>
                <a:latin typeface="Century Gothic" panose="020B0502020202020204" pitchFamily="34" charset="0"/>
                <a:ea typeface="Times New Roman" pitchFamily="18" charset="0"/>
                <a:cs typeface="Times New Roman" panose="02020603050405020304" pitchFamily="18" charset="0"/>
              </a:rPr>
              <a:t>Risque de liquidité</a:t>
            </a:r>
            <a:r>
              <a:rPr lang="fr-FR" sz="800" dirty="0">
                <a:solidFill>
                  <a:srgbClr val="002060"/>
                </a:solidFill>
                <a:latin typeface="Century Gothic" panose="020B0502020202020204" pitchFamily="34" charset="0"/>
                <a:ea typeface="Times New Roman" pitchFamily="18" charset="0"/>
                <a:cs typeface="Times New Roman" panose="02020603050405020304" pitchFamily="18" charset="0"/>
              </a:rPr>
              <a:t>: </a:t>
            </a:r>
            <a:r>
              <a:rPr lang="fr-FR" sz="800" dirty="0">
                <a:solidFill>
                  <a:srgbClr val="002060"/>
                </a:solidFill>
                <a:latin typeface="Century Gothic" panose="020B0502020202020204" pitchFamily="34" charset="0"/>
                <a:cs typeface="Times New Roman" panose="02020603050405020304" pitchFamily="18" charset="0"/>
              </a:rPr>
              <a:t>le fonds investit sur des marchés qui peuvent être affectés par une baisse de la liquidité. Ces conditions de marchés peuvent impacter les prix auxquels le gérant initie ou liquide les positions.</a:t>
            </a:r>
          </a:p>
        </p:txBody>
      </p:sp>
      <p:sp>
        <p:nvSpPr>
          <p:cNvPr id="31" name="Rectangle 30"/>
          <p:cNvSpPr/>
          <p:nvPr/>
        </p:nvSpPr>
        <p:spPr>
          <a:xfrm>
            <a:off x="77029" y="3749774"/>
            <a:ext cx="2319859" cy="769441"/>
          </a:xfrm>
          <a:prstGeom prst="rect">
            <a:avLst/>
          </a:prstGeom>
        </p:spPr>
        <p:txBody>
          <a:bodyPr wrap="square">
            <a:spAutoFit/>
          </a:bodyPr>
          <a:lstStyle/>
          <a:p>
            <a:pPr algn="just"/>
            <a:r>
              <a:rPr lang="en-US" sz="800" i="1" dirty="0">
                <a:solidFill>
                  <a:srgbClr val="002060"/>
                </a:solidFill>
                <a:latin typeface="Times New Roman" pitchFamily="18" charset="0"/>
                <a:cs typeface="Times New Roman" pitchFamily="18" charset="0"/>
              </a:rPr>
              <a:t>*</a:t>
            </a:r>
            <a:r>
              <a:rPr lang="fr-FR" sz="800" i="1" dirty="0">
                <a:solidFill>
                  <a:srgbClr val="002060"/>
                </a:solidFill>
                <a:latin typeface="Times New Roman" panose="02020603050405020304" pitchFamily="18" charset="0"/>
                <a:cs typeface="Times New Roman" pitchFamily="18" charset="0"/>
              </a:rPr>
              <a:t> </a:t>
            </a:r>
            <a:r>
              <a:rPr lang="fr-FR" sz="700" i="1" dirty="0">
                <a:solidFill>
                  <a:srgbClr val="002060"/>
                </a:solidFill>
                <a:latin typeface="Century Gothic" panose="020B0502020202020204" pitchFamily="34" charset="0"/>
                <a:cs typeface="Times New Roman" pitchFamily="18" charset="0"/>
              </a:rPr>
              <a:t>Voir le prospectus pour la liste complète des risques du fonds. La catégorie de risque la plus basse (1) ne signifie pas un investissement sans risque. La note de risque du fonds est susceptible d’évoluer dans le temps. </a:t>
            </a:r>
            <a:endParaRPr lang="fr-FR" sz="800" i="1" dirty="0">
              <a:solidFill>
                <a:srgbClr val="002060"/>
              </a:solidFill>
              <a:latin typeface="Century Gothic" panose="020B0502020202020204" pitchFamily="34" charset="0"/>
              <a:cs typeface="Times New Roman" pitchFamily="18" charset="0"/>
            </a:endParaRPr>
          </a:p>
          <a:p>
            <a:pPr algn="just"/>
            <a:endParaRPr lang="fr-FR" sz="800" i="1" dirty="0">
              <a:solidFill>
                <a:srgbClr val="002060"/>
              </a:solidFill>
              <a:latin typeface="Times New Roman" panose="02020603050405020304" pitchFamily="18" charset="0"/>
              <a:cs typeface="Times New Roman" pitchFamily="18" charset="0"/>
            </a:endParaRPr>
          </a:p>
        </p:txBody>
      </p:sp>
      <p:sp>
        <p:nvSpPr>
          <p:cNvPr id="33" name="ZoneTexte 43"/>
          <p:cNvSpPr txBox="1"/>
          <p:nvPr/>
        </p:nvSpPr>
        <p:spPr>
          <a:xfrm>
            <a:off x="248432" y="4886402"/>
            <a:ext cx="3476844" cy="1816052"/>
          </a:xfrm>
          <a:prstGeom prst="rect">
            <a:avLst/>
          </a:prstGeom>
          <a:noFill/>
        </p:spPr>
        <p:txBody>
          <a:bodyPr wrap="square" rtlCol="0">
            <a:noAutofit/>
          </a:bodyPr>
          <a:lstStyle/>
          <a:p>
            <a:r>
              <a:rPr lang="fr-FR" sz="900" b="1" dirty="0">
                <a:solidFill>
                  <a:srgbClr val="002060"/>
                </a:solidFill>
                <a:latin typeface="Century Gothic" panose="020B0502020202020204" pitchFamily="34" charset="0"/>
                <a:cs typeface="Times New Roman" panose="02020603050405020304" pitchFamily="18" charset="0"/>
              </a:rPr>
              <a:t>Frais de gestion fixes </a:t>
            </a:r>
            <a:r>
              <a:rPr lang="fr-FR" sz="900" dirty="0">
                <a:solidFill>
                  <a:srgbClr val="002060"/>
                </a:solidFill>
                <a:latin typeface="Century Gothic" panose="020B0502020202020204" pitchFamily="34" charset="0"/>
                <a:cs typeface="Times New Roman" panose="02020603050405020304" pitchFamily="18" charset="0"/>
              </a:rPr>
              <a:t>: </a:t>
            </a:r>
          </a:p>
          <a:p>
            <a:r>
              <a:rPr lang="fr-FR" sz="900" dirty="0">
                <a:solidFill>
                  <a:srgbClr val="002060"/>
                </a:solidFill>
                <a:latin typeface="Century Gothic" panose="020B0502020202020204" pitchFamily="34" charset="0"/>
                <a:cs typeface="Times New Roman" panose="02020603050405020304" pitchFamily="18" charset="0"/>
              </a:rPr>
              <a:t>       Part A (EUR, CHF, USD) : 1,1% TTC annuel</a:t>
            </a:r>
          </a:p>
          <a:p>
            <a:r>
              <a:rPr lang="fr-FR" sz="900" dirty="0">
                <a:solidFill>
                  <a:srgbClr val="002060"/>
                </a:solidFill>
                <a:latin typeface="Century Gothic" panose="020B0502020202020204" pitchFamily="34" charset="0"/>
                <a:cs typeface="Times New Roman" panose="02020603050405020304" pitchFamily="18" charset="0"/>
              </a:rPr>
              <a:t>       Part B (EUR, CHF, USD, GBP) : 0,55% TTC annuel</a:t>
            </a:r>
          </a:p>
          <a:p>
            <a:r>
              <a:rPr lang="fr-FR" sz="900" dirty="0">
                <a:solidFill>
                  <a:srgbClr val="002060"/>
                </a:solidFill>
                <a:latin typeface="Century Gothic" panose="020B0502020202020204" pitchFamily="34" charset="0"/>
                <a:cs typeface="Times New Roman" panose="02020603050405020304" pitchFamily="18" charset="0"/>
              </a:rPr>
              <a:t>       Part D (EUR) : 1,1% TTC annuel</a:t>
            </a:r>
          </a:p>
          <a:p>
            <a:r>
              <a:rPr lang="fr-FR" sz="900" dirty="0">
                <a:solidFill>
                  <a:srgbClr val="002060"/>
                </a:solidFill>
                <a:latin typeface="Century Gothic" panose="020B0502020202020204" pitchFamily="34" charset="0"/>
                <a:cs typeface="Times New Roman" panose="02020603050405020304" pitchFamily="18" charset="0"/>
              </a:rPr>
              <a:t>       Part D (CHF) : 0,55% TTC annuel</a:t>
            </a:r>
          </a:p>
          <a:p>
            <a:r>
              <a:rPr lang="fr-FR" sz="900" b="1" dirty="0">
                <a:solidFill>
                  <a:srgbClr val="002060"/>
                </a:solidFill>
                <a:latin typeface="Century Gothic" panose="020B0502020202020204" pitchFamily="34" charset="0"/>
                <a:cs typeface="Times New Roman" panose="02020603050405020304" pitchFamily="18" charset="0"/>
              </a:rPr>
              <a:t>       </a:t>
            </a:r>
          </a:p>
          <a:p>
            <a:r>
              <a:rPr lang="fr-FR" sz="900" b="1" dirty="0">
                <a:solidFill>
                  <a:srgbClr val="002060"/>
                </a:solidFill>
                <a:latin typeface="Century Gothic" panose="020B0502020202020204" pitchFamily="34" charset="0"/>
                <a:cs typeface="Times New Roman" panose="02020603050405020304" pitchFamily="18" charset="0"/>
              </a:rPr>
              <a:t>Commission variable de performance :         </a:t>
            </a:r>
          </a:p>
          <a:p>
            <a:r>
              <a:rPr lang="fr-FR" sz="900" b="1" dirty="0">
                <a:solidFill>
                  <a:srgbClr val="002060"/>
                </a:solidFill>
                <a:latin typeface="Century Gothic" panose="020B0502020202020204" pitchFamily="34" charset="0"/>
                <a:cs typeface="Times New Roman" panose="02020603050405020304" pitchFamily="18" charset="0"/>
              </a:rPr>
              <a:t>       </a:t>
            </a:r>
            <a:r>
              <a:rPr lang="fr-FR" sz="900" dirty="0">
                <a:solidFill>
                  <a:srgbClr val="002060"/>
                </a:solidFill>
                <a:latin typeface="Century Gothic" panose="020B0502020202020204" pitchFamily="34" charset="0"/>
                <a:cs typeface="Times New Roman" panose="02020603050405020304" pitchFamily="18" charset="0"/>
              </a:rPr>
              <a:t>20% TTC au-delà de 6% annuel (high water mark)</a:t>
            </a:r>
          </a:p>
          <a:p>
            <a:endParaRPr lang="fr-FR" sz="900" dirty="0">
              <a:solidFill>
                <a:srgbClr val="002060"/>
              </a:solidFill>
              <a:latin typeface="Century Gothic" panose="020B0502020202020204" pitchFamily="34" charset="0"/>
              <a:cs typeface="Times New Roman" panose="02020603050405020304" pitchFamily="18" charset="0"/>
            </a:endParaRPr>
          </a:p>
          <a:p>
            <a:r>
              <a:rPr lang="fr-FR" sz="900" b="1" dirty="0">
                <a:solidFill>
                  <a:srgbClr val="002060"/>
                </a:solidFill>
                <a:latin typeface="Century Gothic" panose="020B0502020202020204" pitchFamily="34" charset="0"/>
                <a:cs typeface="Times New Roman" panose="02020603050405020304" pitchFamily="18" charset="0"/>
              </a:rPr>
              <a:t>Droits d’entrée </a:t>
            </a:r>
            <a:r>
              <a:rPr lang="fr-FR" sz="900" dirty="0">
                <a:solidFill>
                  <a:srgbClr val="002060"/>
                </a:solidFill>
                <a:latin typeface="Century Gothic" panose="020B0502020202020204" pitchFamily="34" charset="0"/>
                <a:cs typeface="Times New Roman" panose="02020603050405020304" pitchFamily="18" charset="0"/>
              </a:rPr>
              <a:t>:    </a:t>
            </a:r>
          </a:p>
          <a:p>
            <a:r>
              <a:rPr lang="fr-FR" sz="900" dirty="0">
                <a:solidFill>
                  <a:srgbClr val="002060"/>
                </a:solidFill>
                <a:latin typeface="Century Gothic" panose="020B0502020202020204" pitchFamily="34" charset="0"/>
                <a:cs typeface="Times New Roman" panose="02020603050405020304" pitchFamily="18" charset="0"/>
              </a:rPr>
              <a:t>        Part A (EUR, CHF, USD), Action D (EUR) : 1% TTC max.</a:t>
            </a:r>
          </a:p>
          <a:p>
            <a:r>
              <a:rPr lang="fr-FR" sz="900" dirty="0">
                <a:solidFill>
                  <a:srgbClr val="002060"/>
                </a:solidFill>
                <a:latin typeface="Century Gothic" panose="020B0502020202020204" pitchFamily="34" charset="0"/>
                <a:cs typeface="Times New Roman" panose="02020603050405020304" pitchFamily="18" charset="0"/>
              </a:rPr>
              <a:t>        Part B (EUR, CHF, USD, GBP) : Néant</a:t>
            </a:r>
          </a:p>
          <a:p>
            <a:r>
              <a:rPr lang="fr-FR" sz="900" dirty="0">
                <a:solidFill>
                  <a:srgbClr val="002060"/>
                </a:solidFill>
                <a:latin typeface="Century Gothic" panose="020B0502020202020204" pitchFamily="34" charset="0"/>
                <a:cs typeface="Times New Roman" panose="02020603050405020304" pitchFamily="18" charset="0"/>
              </a:rPr>
              <a:t>        Part D (USD, CHF) : Néant </a:t>
            </a:r>
          </a:p>
          <a:p>
            <a:endParaRPr lang="fr-FR" sz="900" b="1" dirty="0">
              <a:solidFill>
                <a:srgbClr val="002060"/>
              </a:solidFill>
              <a:latin typeface="Century Gothic" panose="020B0502020202020204" pitchFamily="34" charset="0"/>
              <a:cs typeface="Times New Roman" panose="02020603050405020304" pitchFamily="18" charset="0"/>
            </a:endParaRPr>
          </a:p>
          <a:p>
            <a:r>
              <a:rPr lang="fr-FR" sz="900" b="1" dirty="0">
                <a:solidFill>
                  <a:srgbClr val="002060"/>
                </a:solidFill>
                <a:latin typeface="Century Gothic" panose="020B0502020202020204" pitchFamily="34" charset="0"/>
                <a:cs typeface="Times New Roman" panose="02020603050405020304" pitchFamily="18" charset="0"/>
              </a:rPr>
              <a:t>Droits de sortie </a:t>
            </a:r>
            <a:r>
              <a:rPr lang="fr-FR" sz="900" dirty="0">
                <a:solidFill>
                  <a:srgbClr val="002060"/>
                </a:solidFill>
                <a:latin typeface="Century Gothic" panose="020B0502020202020204" pitchFamily="34" charset="0"/>
                <a:cs typeface="Times New Roman" panose="02020603050405020304" pitchFamily="18" charset="0"/>
              </a:rPr>
              <a:t>:</a:t>
            </a:r>
          </a:p>
          <a:p>
            <a:r>
              <a:rPr lang="fr-FR" sz="900" dirty="0">
                <a:solidFill>
                  <a:srgbClr val="002060"/>
                </a:solidFill>
                <a:latin typeface="Century Gothic" panose="020B0502020202020204" pitchFamily="34" charset="0"/>
                <a:cs typeface="Times New Roman" panose="02020603050405020304" pitchFamily="18" charset="0"/>
              </a:rPr>
              <a:t>        Néant </a:t>
            </a:r>
            <a:r>
              <a:rPr lang="fr-FR" sz="900" dirty="0">
                <a:solidFill>
                  <a:srgbClr val="002060"/>
                </a:solidFill>
                <a:latin typeface="Times New Roman" panose="02020603050405020304" pitchFamily="18" charset="0"/>
                <a:cs typeface="Times New Roman" panose="02020603050405020304" pitchFamily="18" charset="0"/>
              </a:rPr>
              <a:t>		</a:t>
            </a:r>
            <a:endParaRPr lang="fr-FR" sz="900" dirty="0">
              <a:solidFill>
                <a:srgbClr val="002060"/>
              </a:solidFill>
              <a:effectLst/>
              <a:latin typeface="Times New Roman" panose="02020603050405020304" pitchFamily="18" charset="0"/>
              <a:ea typeface="Times New Roman"/>
              <a:cs typeface="Times New Roman" panose="02020603050405020304" pitchFamily="18" charset="0"/>
            </a:endParaRPr>
          </a:p>
        </p:txBody>
      </p:sp>
      <p:grpSp>
        <p:nvGrpSpPr>
          <p:cNvPr id="35" name="Group 4">
            <a:extLst>
              <a:ext uri="{FF2B5EF4-FFF2-40B4-BE49-F238E27FC236}">
                <a16:creationId xmlns:a16="http://schemas.microsoft.com/office/drawing/2014/main" id="{C31C2920-0A39-4E70-9260-D87918C38FB4}"/>
              </a:ext>
            </a:extLst>
          </p:cNvPr>
          <p:cNvGrpSpPr/>
          <p:nvPr/>
        </p:nvGrpSpPr>
        <p:grpSpPr>
          <a:xfrm>
            <a:off x="2790676" y="720899"/>
            <a:ext cx="3905785" cy="3387641"/>
            <a:chOff x="349310" y="2758651"/>
            <a:chExt cx="3854343" cy="2679840"/>
          </a:xfrm>
        </p:grpSpPr>
        <p:sp>
          <p:nvSpPr>
            <p:cNvPr id="36" name="Rectangle 35">
              <a:extLst>
                <a:ext uri="{FF2B5EF4-FFF2-40B4-BE49-F238E27FC236}">
                  <a16:creationId xmlns:a16="http://schemas.microsoft.com/office/drawing/2014/main" id="{32436B99-8ACE-405A-82E3-5CDF3E58577E}"/>
                </a:ext>
              </a:extLst>
            </p:cNvPr>
            <p:cNvSpPr/>
            <p:nvPr/>
          </p:nvSpPr>
          <p:spPr>
            <a:xfrm>
              <a:off x="349310" y="3040800"/>
              <a:ext cx="1535812" cy="432000"/>
            </a:xfrm>
            <a:prstGeom prst="rect">
              <a:avLst/>
            </a:prstGeom>
            <a:solidFill>
              <a:srgbClr val="002060"/>
            </a:solidFill>
            <a:ln w="6350">
              <a:solidFill>
                <a:srgbClr val="1121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LU" sz="700" dirty="0">
                  <a:solidFill>
                    <a:schemeClr val="bg1"/>
                  </a:solidFill>
                  <a:latin typeface="Century Gothic" panose="020B0502020202020204" pitchFamily="34" charset="0"/>
                </a:rPr>
                <a:t>Univers</a:t>
              </a:r>
              <a:r>
                <a:rPr lang="fr-FR" sz="700" dirty="0">
                  <a:solidFill>
                    <a:schemeClr val="bg1"/>
                  </a:solidFill>
                  <a:latin typeface="Century Gothic" panose="020B0502020202020204" pitchFamily="34" charset="0"/>
                </a:rPr>
                <a:t> Convertible</a:t>
              </a:r>
              <a:endParaRPr lang="en-LU" sz="700" dirty="0">
                <a:solidFill>
                  <a:schemeClr val="bg1"/>
                </a:solidFill>
                <a:latin typeface="Century Gothic" panose="020B0502020202020204" pitchFamily="34" charset="0"/>
              </a:endParaRPr>
            </a:p>
          </p:txBody>
        </p:sp>
        <p:sp>
          <p:nvSpPr>
            <p:cNvPr id="37" name="Rectangle 36">
              <a:extLst>
                <a:ext uri="{FF2B5EF4-FFF2-40B4-BE49-F238E27FC236}">
                  <a16:creationId xmlns:a16="http://schemas.microsoft.com/office/drawing/2014/main" id="{9285BFB9-C3AC-401A-B90C-41E42165E4CC}"/>
                </a:ext>
              </a:extLst>
            </p:cNvPr>
            <p:cNvSpPr/>
            <p:nvPr/>
          </p:nvSpPr>
          <p:spPr>
            <a:xfrm>
              <a:off x="349310" y="3535201"/>
              <a:ext cx="1319812" cy="432000"/>
            </a:xfrm>
            <a:prstGeom prst="rect">
              <a:avLst/>
            </a:prstGeom>
            <a:solidFill>
              <a:schemeClr val="tx2"/>
            </a:solidFill>
            <a:ln w="6350">
              <a:solidFill>
                <a:srgbClr val="1121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fr-FR" sz="700" dirty="0">
                  <a:solidFill>
                    <a:schemeClr val="bg1"/>
                  </a:solidFill>
                  <a:latin typeface="Century Gothic" panose="020B0502020202020204" pitchFamily="34" charset="0"/>
                </a:rPr>
                <a:t>Zone d’investissement</a:t>
              </a:r>
              <a:endParaRPr lang="en-LU" sz="700" dirty="0">
                <a:solidFill>
                  <a:schemeClr val="bg1"/>
                </a:solidFill>
                <a:latin typeface="Century Gothic" panose="020B0502020202020204" pitchFamily="34" charset="0"/>
              </a:endParaRPr>
            </a:p>
          </p:txBody>
        </p:sp>
        <p:sp>
          <p:nvSpPr>
            <p:cNvPr id="38" name="Rectangle 37">
              <a:extLst>
                <a:ext uri="{FF2B5EF4-FFF2-40B4-BE49-F238E27FC236}">
                  <a16:creationId xmlns:a16="http://schemas.microsoft.com/office/drawing/2014/main" id="{A5BA38FB-9E39-4FBF-A868-B47477F36AEB}"/>
                </a:ext>
              </a:extLst>
            </p:cNvPr>
            <p:cNvSpPr/>
            <p:nvPr/>
          </p:nvSpPr>
          <p:spPr>
            <a:xfrm>
              <a:off x="349310" y="4030214"/>
              <a:ext cx="1103812" cy="432000"/>
            </a:xfrm>
            <a:prstGeom prst="rect">
              <a:avLst/>
            </a:prstGeom>
            <a:solidFill>
              <a:schemeClr val="accent1"/>
            </a:solidFill>
            <a:ln w="6350">
              <a:solidFill>
                <a:srgbClr val="1121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fr-FR" sz="700" dirty="0">
                  <a:solidFill>
                    <a:schemeClr val="bg1"/>
                  </a:solidFill>
                  <a:latin typeface="Century Gothic" panose="020B0502020202020204" pitchFamily="34" charset="0"/>
                </a:rPr>
                <a:t>Analyse Fondamentale</a:t>
              </a:r>
              <a:endParaRPr lang="en-LU" sz="700" dirty="0">
                <a:solidFill>
                  <a:schemeClr val="bg1"/>
                </a:solidFill>
                <a:latin typeface="Century Gothic" panose="020B0502020202020204" pitchFamily="34" charset="0"/>
              </a:endParaRPr>
            </a:p>
          </p:txBody>
        </p:sp>
        <p:sp>
          <p:nvSpPr>
            <p:cNvPr id="39" name="Rectangle 38">
              <a:extLst>
                <a:ext uri="{FF2B5EF4-FFF2-40B4-BE49-F238E27FC236}">
                  <a16:creationId xmlns:a16="http://schemas.microsoft.com/office/drawing/2014/main" id="{BD0AECB3-6E8D-452F-AEF9-C6490F9ECC49}"/>
                </a:ext>
              </a:extLst>
            </p:cNvPr>
            <p:cNvSpPr/>
            <p:nvPr/>
          </p:nvSpPr>
          <p:spPr>
            <a:xfrm>
              <a:off x="349310" y="4518352"/>
              <a:ext cx="815812" cy="432000"/>
            </a:xfrm>
            <a:prstGeom prst="rect">
              <a:avLst/>
            </a:prstGeom>
            <a:solidFill>
              <a:schemeClr val="tx2">
                <a:lumMod val="20000"/>
                <a:lumOff val="80000"/>
              </a:schemeClr>
            </a:solidFill>
            <a:ln w="6350">
              <a:solidFill>
                <a:srgbClr val="1121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fr-FR" sz="700" dirty="0">
                  <a:solidFill>
                    <a:schemeClr val="tx1"/>
                  </a:solidFill>
                  <a:latin typeface="Century Gothic" panose="020B0502020202020204" pitchFamily="34" charset="0"/>
                </a:rPr>
                <a:t>Analyse Technique</a:t>
              </a:r>
              <a:endParaRPr lang="en-LU" sz="700" dirty="0">
                <a:solidFill>
                  <a:schemeClr val="tx1"/>
                </a:solidFill>
                <a:latin typeface="Century Gothic" panose="020B0502020202020204" pitchFamily="34" charset="0"/>
              </a:endParaRPr>
            </a:p>
          </p:txBody>
        </p:sp>
        <p:sp>
          <p:nvSpPr>
            <p:cNvPr id="40" name="Rectangle 39">
              <a:extLst>
                <a:ext uri="{FF2B5EF4-FFF2-40B4-BE49-F238E27FC236}">
                  <a16:creationId xmlns:a16="http://schemas.microsoft.com/office/drawing/2014/main" id="{0700F2BF-EAB3-445C-B806-9B7CAFC8FDE5}"/>
                </a:ext>
              </a:extLst>
            </p:cNvPr>
            <p:cNvSpPr/>
            <p:nvPr/>
          </p:nvSpPr>
          <p:spPr>
            <a:xfrm>
              <a:off x="349310" y="5006491"/>
              <a:ext cx="599812" cy="432000"/>
            </a:xfrm>
            <a:prstGeom prst="rect">
              <a:avLst/>
            </a:prstGeom>
            <a:solidFill>
              <a:schemeClr val="bg1"/>
            </a:solidFill>
            <a:ln w="6350">
              <a:solidFill>
                <a:srgbClr val="1121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en-LU" sz="700" dirty="0">
                  <a:solidFill>
                    <a:srgbClr val="112133"/>
                  </a:solidFill>
                  <a:latin typeface="Century Gothic" panose="020B0502020202020204" pitchFamily="34" charset="0"/>
                </a:rPr>
                <a:t>Short</a:t>
              </a:r>
            </a:p>
            <a:p>
              <a:pPr>
                <a:lnSpc>
                  <a:spcPts val="1000"/>
                </a:lnSpc>
              </a:pPr>
              <a:r>
                <a:rPr lang="en-LU" sz="700" dirty="0">
                  <a:solidFill>
                    <a:srgbClr val="112133"/>
                  </a:solidFill>
                  <a:latin typeface="Century Gothic" panose="020B0502020202020204" pitchFamily="34" charset="0"/>
                </a:rPr>
                <a:t>list</a:t>
              </a:r>
            </a:p>
          </p:txBody>
        </p:sp>
        <p:sp>
          <p:nvSpPr>
            <p:cNvPr id="43" name="Rectangle 42">
              <a:extLst>
                <a:ext uri="{FF2B5EF4-FFF2-40B4-BE49-F238E27FC236}">
                  <a16:creationId xmlns:a16="http://schemas.microsoft.com/office/drawing/2014/main" id="{321881C9-84F6-4384-B573-B6BC2390C117}"/>
                </a:ext>
              </a:extLst>
            </p:cNvPr>
            <p:cNvSpPr/>
            <p:nvPr/>
          </p:nvSpPr>
          <p:spPr>
            <a:xfrm>
              <a:off x="1724883" y="3535201"/>
              <a:ext cx="1768904" cy="432000"/>
            </a:xfrm>
            <a:prstGeom prst="rect">
              <a:avLst/>
            </a:prstGeom>
            <a:solidFill>
              <a:srgbClr val="D6D6D6"/>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801"/>
                </a:lnSpc>
              </a:pPr>
              <a:r>
                <a:rPr lang="en-GB" sz="700" dirty="0">
                  <a:solidFill>
                    <a:srgbClr val="112133"/>
                  </a:solidFill>
                  <a:latin typeface="Century Gothic" panose="020B0502020202020204" pitchFamily="34" charset="0"/>
                </a:rPr>
                <a:t>Capitalisation </a:t>
              </a:r>
              <a:r>
                <a:rPr lang="en-GB" sz="700" dirty="0" err="1">
                  <a:solidFill>
                    <a:srgbClr val="112133"/>
                  </a:solidFill>
                  <a:latin typeface="Century Gothic" panose="020B0502020202020204" pitchFamily="34" charset="0"/>
                </a:rPr>
                <a:t>boursière</a:t>
              </a:r>
              <a:r>
                <a:rPr lang="en-GB" sz="700" dirty="0">
                  <a:solidFill>
                    <a:srgbClr val="112133"/>
                  </a:solidFill>
                  <a:latin typeface="Century Gothic" panose="020B0502020202020204" pitchFamily="34" charset="0"/>
                </a:rPr>
                <a:t>, volume </a:t>
              </a:r>
              <a:r>
                <a:rPr lang="en-GB" sz="700" dirty="0" err="1">
                  <a:solidFill>
                    <a:srgbClr val="112133"/>
                  </a:solidFill>
                  <a:latin typeface="Century Gothic" panose="020B0502020202020204" pitchFamily="34" charset="0"/>
                </a:rPr>
                <a:t>d’émission</a:t>
              </a:r>
              <a:endParaRPr lang="en-GB" sz="700" dirty="0">
                <a:solidFill>
                  <a:srgbClr val="112133"/>
                </a:solidFill>
                <a:latin typeface="Century Gothic" panose="020B0502020202020204" pitchFamily="34" charset="0"/>
              </a:endParaRPr>
            </a:p>
            <a:p>
              <a:pPr>
                <a:lnSpc>
                  <a:spcPts val="801"/>
                </a:lnSpc>
              </a:pPr>
              <a:r>
                <a:rPr lang="en-GB" sz="700" dirty="0">
                  <a:solidFill>
                    <a:srgbClr val="112133"/>
                  </a:solidFill>
                  <a:latin typeface="Century Gothic" panose="020B0502020202020204" pitchFamily="34" charset="0"/>
                </a:rPr>
                <a:t>Exposition aux pays, devises</a:t>
              </a:r>
            </a:p>
            <a:p>
              <a:pPr>
                <a:lnSpc>
                  <a:spcPts val="801"/>
                </a:lnSpc>
              </a:pPr>
              <a:r>
                <a:rPr lang="en-GB" sz="700" dirty="0" err="1">
                  <a:solidFill>
                    <a:srgbClr val="112133"/>
                  </a:solidFill>
                  <a:latin typeface="Century Gothic" panose="020B0502020202020204" pitchFamily="34" charset="0"/>
                </a:rPr>
                <a:t>Crédits</a:t>
              </a:r>
              <a:r>
                <a:rPr lang="en-GB" sz="700" dirty="0">
                  <a:solidFill>
                    <a:srgbClr val="112133"/>
                  </a:solidFill>
                  <a:latin typeface="Century Gothic" panose="020B0502020202020204" pitchFamily="34" charset="0"/>
                </a:rPr>
                <a:t>, Notations</a:t>
              </a:r>
            </a:p>
            <a:p>
              <a:pPr>
                <a:lnSpc>
                  <a:spcPts val="801"/>
                </a:lnSpc>
              </a:pPr>
              <a:r>
                <a:rPr lang="en-GB" sz="700" dirty="0">
                  <a:solidFill>
                    <a:srgbClr val="112133"/>
                  </a:solidFill>
                  <a:latin typeface="Century Gothic" panose="020B0502020202020204" pitchFamily="34" charset="0"/>
                </a:rPr>
                <a:t>Exclusions ESG</a:t>
              </a:r>
              <a:endParaRPr lang="en-LU" sz="700" dirty="0">
                <a:solidFill>
                  <a:srgbClr val="112133"/>
                </a:solidFill>
                <a:latin typeface="Century Gothic" panose="020B0502020202020204" pitchFamily="34" charset="0"/>
              </a:endParaRPr>
            </a:p>
          </p:txBody>
        </p:sp>
        <p:sp>
          <p:nvSpPr>
            <p:cNvPr id="44" name="Rectangle 43">
              <a:extLst>
                <a:ext uri="{FF2B5EF4-FFF2-40B4-BE49-F238E27FC236}">
                  <a16:creationId xmlns:a16="http://schemas.microsoft.com/office/drawing/2014/main" id="{612E9623-3B59-4707-878E-657A621FB0B4}"/>
                </a:ext>
              </a:extLst>
            </p:cNvPr>
            <p:cNvSpPr/>
            <p:nvPr/>
          </p:nvSpPr>
          <p:spPr>
            <a:xfrm>
              <a:off x="1508883" y="4030214"/>
              <a:ext cx="1984905" cy="432000"/>
            </a:xfrm>
            <a:prstGeom prst="rect">
              <a:avLst/>
            </a:prstGeom>
            <a:solidFill>
              <a:srgbClr val="D6D6D6"/>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801"/>
                </a:lnSpc>
              </a:pPr>
              <a:r>
                <a:rPr lang="en-GB" sz="700" dirty="0" err="1">
                  <a:solidFill>
                    <a:srgbClr val="112133"/>
                  </a:solidFill>
                  <a:latin typeface="Century Gothic" panose="020B0502020202020204" pitchFamily="34" charset="0"/>
                </a:rPr>
                <a:t>Strategie</a:t>
              </a:r>
              <a:r>
                <a:rPr lang="en-GB" sz="700" dirty="0">
                  <a:solidFill>
                    <a:srgbClr val="112133"/>
                  </a:solidFill>
                  <a:latin typeface="Century Gothic" panose="020B0502020202020204" pitchFamily="34" charset="0"/>
                </a:rPr>
                <a:t> &amp; Gestion</a:t>
              </a:r>
            </a:p>
            <a:p>
              <a:pPr>
                <a:lnSpc>
                  <a:spcPts val="801"/>
                </a:lnSpc>
              </a:pPr>
              <a:r>
                <a:rPr lang="en-GB" sz="700" dirty="0" err="1">
                  <a:solidFill>
                    <a:srgbClr val="112133"/>
                  </a:solidFill>
                  <a:latin typeface="Century Gothic" panose="020B0502020202020204" pitchFamily="34" charset="0"/>
                </a:rPr>
                <a:t>Mesures</a:t>
              </a:r>
              <a:r>
                <a:rPr lang="en-GB" sz="700" dirty="0">
                  <a:solidFill>
                    <a:srgbClr val="112133"/>
                  </a:solidFill>
                  <a:latin typeface="Century Gothic" panose="020B0502020202020204" pitchFamily="34" charset="0"/>
                </a:rPr>
                <a:t> </a:t>
              </a:r>
              <a:r>
                <a:rPr lang="en-GB" sz="700" dirty="0" err="1">
                  <a:solidFill>
                    <a:srgbClr val="112133"/>
                  </a:solidFill>
                  <a:latin typeface="Century Gothic" panose="020B0502020202020204" pitchFamily="34" charset="0"/>
                </a:rPr>
                <a:t>financières</a:t>
              </a:r>
              <a:r>
                <a:rPr lang="en-GB" sz="700" dirty="0">
                  <a:solidFill>
                    <a:srgbClr val="112133"/>
                  </a:solidFill>
                  <a:latin typeface="Century Gothic" panose="020B0502020202020204" pitchFamily="34" charset="0"/>
                </a:rPr>
                <a:t>, </a:t>
              </a:r>
              <a:r>
                <a:rPr lang="en-GB" sz="700" dirty="0" err="1">
                  <a:solidFill>
                    <a:srgbClr val="112133"/>
                  </a:solidFill>
                  <a:latin typeface="Century Gothic" panose="020B0502020202020204" pitchFamily="34" charset="0"/>
                </a:rPr>
                <a:t>effet</a:t>
              </a:r>
              <a:r>
                <a:rPr lang="en-GB" sz="700" dirty="0">
                  <a:solidFill>
                    <a:srgbClr val="112133"/>
                  </a:solidFill>
                  <a:latin typeface="Century Gothic" panose="020B0502020202020204" pitchFamily="34" charset="0"/>
                </a:rPr>
                <a:t> de levier</a:t>
              </a:r>
            </a:p>
            <a:p>
              <a:pPr>
                <a:lnSpc>
                  <a:spcPts val="801"/>
                </a:lnSpc>
              </a:pPr>
              <a:r>
                <a:rPr lang="en-GB" sz="700" dirty="0" err="1">
                  <a:solidFill>
                    <a:srgbClr val="112133"/>
                  </a:solidFill>
                  <a:latin typeface="Century Gothic" panose="020B0502020202020204" pitchFamily="34" charset="0"/>
                </a:rPr>
                <a:t>Critères</a:t>
              </a:r>
              <a:r>
                <a:rPr lang="en-GB" sz="700" dirty="0">
                  <a:solidFill>
                    <a:srgbClr val="112133"/>
                  </a:solidFill>
                  <a:latin typeface="Century Gothic" panose="020B0502020202020204" pitchFamily="34" charset="0"/>
                </a:rPr>
                <a:t> ESG</a:t>
              </a:r>
              <a:endParaRPr lang="en-LU" sz="700" dirty="0">
                <a:solidFill>
                  <a:srgbClr val="112133"/>
                </a:solidFill>
                <a:latin typeface="Century Gothic" panose="020B0502020202020204" pitchFamily="34" charset="0"/>
              </a:endParaRPr>
            </a:p>
          </p:txBody>
        </p:sp>
        <p:sp>
          <p:nvSpPr>
            <p:cNvPr id="47" name="Rectangle 46">
              <a:extLst>
                <a:ext uri="{FF2B5EF4-FFF2-40B4-BE49-F238E27FC236}">
                  <a16:creationId xmlns:a16="http://schemas.microsoft.com/office/drawing/2014/main" id="{0DC809C0-E9CB-46B1-9499-947050FC0822}"/>
                </a:ext>
              </a:extLst>
            </p:cNvPr>
            <p:cNvSpPr/>
            <p:nvPr/>
          </p:nvSpPr>
          <p:spPr>
            <a:xfrm>
              <a:off x="1220883" y="4520031"/>
              <a:ext cx="2272905" cy="432000"/>
            </a:xfrm>
            <a:prstGeom prst="rect">
              <a:avLst/>
            </a:prstGeom>
            <a:solidFill>
              <a:srgbClr val="D6D6D6"/>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801"/>
                </a:lnSpc>
              </a:pPr>
              <a:r>
                <a:rPr lang="en-GB" sz="700" dirty="0" err="1">
                  <a:solidFill>
                    <a:srgbClr val="112133"/>
                  </a:solidFill>
                  <a:latin typeface="Century Gothic" panose="020B0502020202020204" pitchFamily="34" charset="0"/>
                </a:rPr>
                <a:t>Grecs</a:t>
              </a:r>
              <a:r>
                <a:rPr lang="en-GB" sz="700" dirty="0">
                  <a:solidFill>
                    <a:srgbClr val="112133"/>
                  </a:solidFill>
                  <a:latin typeface="Century Gothic" panose="020B0502020202020204" pitchFamily="34" charset="0"/>
                </a:rPr>
                <a:t>, </a:t>
              </a:r>
              <a:r>
                <a:rPr lang="en-GB" sz="700" dirty="0" err="1">
                  <a:solidFill>
                    <a:srgbClr val="112133"/>
                  </a:solidFill>
                  <a:latin typeface="Century Gothic" panose="020B0502020202020204" pitchFamily="34" charset="0"/>
                </a:rPr>
                <a:t>écart</a:t>
              </a:r>
              <a:r>
                <a:rPr lang="en-GB" sz="700" dirty="0">
                  <a:solidFill>
                    <a:srgbClr val="112133"/>
                  </a:solidFill>
                  <a:latin typeface="Century Gothic" panose="020B0502020202020204" pitchFamily="34" charset="0"/>
                </a:rPr>
                <a:t> de </a:t>
              </a:r>
              <a:r>
                <a:rPr lang="en-GB" sz="700" dirty="0" err="1">
                  <a:solidFill>
                    <a:srgbClr val="112133"/>
                  </a:solidFill>
                  <a:latin typeface="Century Gothic" panose="020B0502020202020204" pitchFamily="34" charset="0"/>
                </a:rPr>
                <a:t>crédit</a:t>
              </a:r>
              <a:r>
                <a:rPr lang="en-GB" sz="700" dirty="0">
                  <a:solidFill>
                    <a:srgbClr val="112133"/>
                  </a:solidFill>
                  <a:latin typeface="Century Gothic" panose="020B0502020202020204" pitchFamily="34" charset="0"/>
                </a:rPr>
                <a:t>, </a:t>
              </a:r>
              <a:r>
                <a:rPr lang="en-GB" sz="700" dirty="0" err="1">
                  <a:solidFill>
                    <a:srgbClr val="112133"/>
                  </a:solidFill>
                  <a:latin typeface="Century Gothic" panose="020B0502020202020204" pitchFamily="34" charset="0"/>
                </a:rPr>
                <a:t>valeur</a:t>
              </a:r>
              <a:r>
                <a:rPr lang="en-GB" sz="700" dirty="0">
                  <a:solidFill>
                    <a:srgbClr val="112133"/>
                  </a:solidFill>
                  <a:latin typeface="Century Gothic" panose="020B0502020202020204" pitchFamily="34" charset="0"/>
                </a:rPr>
                <a:t> relative</a:t>
              </a:r>
            </a:p>
            <a:p>
              <a:pPr>
                <a:lnSpc>
                  <a:spcPts val="801"/>
                </a:lnSpc>
              </a:pPr>
              <a:r>
                <a:rPr lang="en-GB" sz="700" dirty="0">
                  <a:solidFill>
                    <a:srgbClr val="112133"/>
                  </a:solidFill>
                  <a:latin typeface="Century Gothic" panose="020B0502020202020204" pitchFamily="34" charset="0"/>
                </a:rPr>
                <a:t>Structure</a:t>
              </a:r>
            </a:p>
            <a:p>
              <a:pPr>
                <a:lnSpc>
                  <a:spcPts val="801"/>
                </a:lnSpc>
              </a:pPr>
              <a:r>
                <a:rPr lang="en-GB" sz="700" dirty="0" err="1">
                  <a:solidFill>
                    <a:srgbClr val="112133"/>
                  </a:solidFill>
                  <a:latin typeface="Century Gothic" panose="020B0502020202020204" pitchFamily="34" charset="0"/>
                </a:rPr>
                <a:t>Dividende</a:t>
              </a:r>
              <a:r>
                <a:rPr lang="en-GB" sz="700" dirty="0">
                  <a:solidFill>
                    <a:srgbClr val="112133"/>
                  </a:solidFill>
                  <a:latin typeface="Century Gothic" panose="020B0502020202020204" pitchFamily="34" charset="0"/>
                </a:rPr>
                <a:t> et </a:t>
              </a:r>
              <a:r>
                <a:rPr lang="en-GB" sz="700" dirty="0" err="1">
                  <a:solidFill>
                    <a:srgbClr val="112133"/>
                  </a:solidFill>
                  <a:latin typeface="Century Gothic" panose="020B0502020202020204" pitchFamily="34" charset="0"/>
                </a:rPr>
                <a:t>emprunt</a:t>
              </a:r>
              <a:r>
                <a:rPr lang="en-GB" sz="700" dirty="0">
                  <a:solidFill>
                    <a:srgbClr val="112133"/>
                  </a:solidFill>
                  <a:latin typeface="Century Gothic" panose="020B0502020202020204" pitchFamily="34" charset="0"/>
                </a:rPr>
                <a:t> sous-jacent </a:t>
              </a:r>
              <a:endParaRPr lang="en-LU" sz="700" dirty="0">
                <a:solidFill>
                  <a:srgbClr val="112133"/>
                </a:solidFill>
                <a:latin typeface="Century Gothic" panose="020B0502020202020204" pitchFamily="34" charset="0"/>
              </a:endParaRPr>
            </a:p>
          </p:txBody>
        </p:sp>
        <p:sp>
          <p:nvSpPr>
            <p:cNvPr id="48" name="Rectangle 47">
              <a:extLst>
                <a:ext uri="{FF2B5EF4-FFF2-40B4-BE49-F238E27FC236}">
                  <a16:creationId xmlns:a16="http://schemas.microsoft.com/office/drawing/2014/main" id="{02C2F488-5EA1-4B3C-86C5-0F16D30CF570}"/>
                </a:ext>
              </a:extLst>
            </p:cNvPr>
            <p:cNvSpPr/>
            <p:nvPr/>
          </p:nvSpPr>
          <p:spPr>
            <a:xfrm>
              <a:off x="3545644" y="3040800"/>
              <a:ext cx="550310" cy="432000"/>
            </a:xfrm>
            <a:prstGeom prst="rect">
              <a:avLst/>
            </a:prstGeom>
            <a:solidFill>
              <a:srgbClr val="002060"/>
            </a:solidFill>
            <a:ln w="6350">
              <a:solidFill>
                <a:srgbClr val="1121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LU" sz="700" dirty="0">
                  <a:solidFill>
                    <a:schemeClr val="bg1"/>
                  </a:solidFill>
                  <a:latin typeface="Century Gothic" panose="020B0502020202020204" pitchFamily="34" charset="0"/>
                </a:rPr>
                <a:t>100%</a:t>
              </a:r>
            </a:p>
          </p:txBody>
        </p:sp>
        <p:sp>
          <p:nvSpPr>
            <p:cNvPr id="49" name="Rectangle 48">
              <a:extLst>
                <a:ext uri="{FF2B5EF4-FFF2-40B4-BE49-F238E27FC236}">
                  <a16:creationId xmlns:a16="http://schemas.microsoft.com/office/drawing/2014/main" id="{FC0FF331-6EAE-48D3-8CAB-60ECCEC13139}"/>
                </a:ext>
              </a:extLst>
            </p:cNvPr>
            <p:cNvSpPr/>
            <p:nvPr/>
          </p:nvSpPr>
          <p:spPr>
            <a:xfrm>
              <a:off x="3545644" y="3535201"/>
              <a:ext cx="550310" cy="432000"/>
            </a:xfrm>
            <a:prstGeom prst="rect">
              <a:avLst/>
            </a:prstGeom>
            <a:solidFill>
              <a:srgbClr val="2F5385"/>
            </a:solidFill>
            <a:ln w="6350">
              <a:solidFill>
                <a:srgbClr val="1121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LU" sz="700" dirty="0">
                  <a:solidFill>
                    <a:schemeClr val="bg1"/>
                  </a:solidFill>
                  <a:latin typeface="Century Gothic" panose="020B0502020202020204" pitchFamily="34" charset="0"/>
                </a:rPr>
                <a:t>80%</a:t>
              </a:r>
            </a:p>
          </p:txBody>
        </p:sp>
        <p:sp>
          <p:nvSpPr>
            <p:cNvPr id="50" name="Rectangle 49">
              <a:extLst>
                <a:ext uri="{FF2B5EF4-FFF2-40B4-BE49-F238E27FC236}">
                  <a16:creationId xmlns:a16="http://schemas.microsoft.com/office/drawing/2014/main" id="{4F927E4B-A5C1-44DC-A165-3C2A3F370B15}"/>
                </a:ext>
              </a:extLst>
            </p:cNvPr>
            <p:cNvSpPr/>
            <p:nvPr/>
          </p:nvSpPr>
          <p:spPr>
            <a:xfrm>
              <a:off x="3545644" y="4030213"/>
              <a:ext cx="550310" cy="920138"/>
            </a:xfrm>
            <a:prstGeom prst="rect">
              <a:avLst/>
            </a:prstGeom>
            <a:solidFill>
              <a:schemeClr val="tx2">
                <a:lumMod val="40000"/>
                <a:lumOff val="60000"/>
              </a:schemeClr>
            </a:solidFill>
            <a:ln w="6350">
              <a:solidFill>
                <a:srgbClr val="1121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LU" sz="700" dirty="0">
                  <a:solidFill>
                    <a:srgbClr val="112133"/>
                  </a:solidFill>
                  <a:latin typeface="Century Gothic" panose="020B0502020202020204" pitchFamily="34" charset="0"/>
                </a:rPr>
                <a:t>50%</a:t>
              </a:r>
            </a:p>
          </p:txBody>
        </p:sp>
        <p:sp>
          <p:nvSpPr>
            <p:cNvPr id="51" name="Rectangle 50">
              <a:extLst>
                <a:ext uri="{FF2B5EF4-FFF2-40B4-BE49-F238E27FC236}">
                  <a16:creationId xmlns:a16="http://schemas.microsoft.com/office/drawing/2014/main" id="{E637FA8B-7A31-4773-A9BE-6044ED4A0E06}"/>
                </a:ext>
              </a:extLst>
            </p:cNvPr>
            <p:cNvSpPr/>
            <p:nvPr/>
          </p:nvSpPr>
          <p:spPr>
            <a:xfrm>
              <a:off x="3545644" y="5006491"/>
              <a:ext cx="550309" cy="432000"/>
            </a:xfrm>
            <a:prstGeom prst="rect">
              <a:avLst/>
            </a:prstGeom>
            <a:solidFill>
              <a:schemeClr val="bg1"/>
            </a:solidFill>
            <a:ln w="6350">
              <a:solidFill>
                <a:srgbClr val="1121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LU" sz="700" dirty="0">
                  <a:solidFill>
                    <a:srgbClr val="112133"/>
                  </a:solidFill>
                  <a:latin typeface="Century Gothic" panose="020B0502020202020204" pitchFamily="34" charset="0"/>
                </a:rPr>
                <a:t>30%</a:t>
              </a:r>
            </a:p>
          </p:txBody>
        </p:sp>
        <p:sp>
          <p:nvSpPr>
            <p:cNvPr id="52" name="TextBox 42">
              <a:extLst>
                <a:ext uri="{FF2B5EF4-FFF2-40B4-BE49-F238E27FC236}">
                  <a16:creationId xmlns:a16="http://schemas.microsoft.com/office/drawing/2014/main" id="{5F01E856-57F1-4999-97B0-F778BE49C549}"/>
                </a:ext>
              </a:extLst>
            </p:cNvPr>
            <p:cNvSpPr txBox="1"/>
            <p:nvPr/>
          </p:nvSpPr>
          <p:spPr>
            <a:xfrm>
              <a:off x="3437941" y="2758651"/>
              <a:ext cx="765712" cy="243471"/>
            </a:xfrm>
            <a:prstGeom prst="rect">
              <a:avLst/>
            </a:prstGeom>
            <a:noFill/>
          </p:spPr>
          <p:txBody>
            <a:bodyPr wrap="square" rtlCol="0">
              <a:spAutoFit/>
            </a:bodyPr>
            <a:lstStyle/>
            <a:p>
              <a:pPr algn="ctr"/>
              <a:r>
                <a:rPr lang="en-GB" sz="700" dirty="0" err="1">
                  <a:solidFill>
                    <a:srgbClr val="112133"/>
                  </a:solidFill>
                  <a:latin typeface="Century Gothic" panose="020B0502020202020204" pitchFamily="34" charset="0"/>
                </a:rPr>
                <a:t>Nombre</a:t>
              </a:r>
              <a:r>
                <a:rPr lang="en-GB" sz="700" dirty="0">
                  <a:solidFill>
                    <a:srgbClr val="112133"/>
                  </a:solidFill>
                  <a:latin typeface="Century Gothic" panose="020B0502020202020204" pitchFamily="34" charset="0"/>
                </a:rPr>
                <a:t> de convertible</a:t>
              </a:r>
            </a:p>
          </p:txBody>
        </p:sp>
      </p:grpSp>
      <p:grpSp>
        <p:nvGrpSpPr>
          <p:cNvPr id="53" name="Group 52">
            <a:extLst>
              <a:ext uri="{FF2B5EF4-FFF2-40B4-BE49-F238E27FC236}">
                <a16:creationId xmlns:a16="http://schemas.microsoft.com/office/drawing/2014/main" id="{C45FFF14-2E3F-F4E8-66CF-379054981DDA}"/>
              </a:ext>
            </a:extLst>
          </p:cNvPr>
          <p:cNvGrpSpPr/>
          <p:nvPr/>
        </p:nvGrpSpPr>
        <p:grpSpPr>
          <a:xfrm>
            <a:off x="3792794" y="4695228"/>
            <a:ext cx="3135411" cy="2480507"/>
            <a:chOff x="3872348" y="5052051"/>
            <a:chExt cx="3135411" cy="2480507"/>
          </a:xfrm>
        </p:grpSpPr>
        <p:sp>
          <p:nvSpPr>
            <p:cNvPr id="54" name="ZoneTexte 51">
              <a:extLst>
                <a:ext uri="{FF2B5EF4-FFF2-40B4-BE49-F238E27FC236}">
                  <a16:creationId xmlns:a16="http://schemas.microsoft.com/office/drawing/2014/main" id="{21B2E731-1464-2BFC-17F7-458DA9D41F54}"/>
                </a:ext>
              </a:extLst>
            </p:cNvPr>
            <p:cNvSpPr txBox="1"/>
            <p:nvPr/>
          </p:nvSpPr>
          <p:spPr>
            <a:xfrm>
              <a:off x="3872348" y="5052051"/>
              <a:ext cx="3120194" cy="2480507"/>
            </a:xfrm>
            <a:prstGeom prst="rect">
              <a:avLst/>
            </a:prstGeom>
            <a:noFill/>
          </p:spPr>
          <p:txBody>
            <a:bodyPr wrap="square" rtlCol="0">
              <a:noAutofit/>
            </a:bodyPr>
            <a:lstStyle/>
            <a:p>
              <a:pPr algn="ctr" defTabSz="981050" fontAlgn="base">
                <a:spcBef>
                  <a:spcPct val="0"/>
                </a:spcBef>
                <a:spcAft>
                  <a:spcPct val="0"/>
                </a:spcAft>
              </a:pPr>
              <a:endParaRPr lang="fr-FR" sz="800" b="1" dirty="0">
                <a:solidFill>
                  <a:srgbClr val="002060"/>
                </a:solidFill>
                <a:latin typeface="Century Gothic" panose="020B0502020202020204" pitchFamily="34" charset="0"/>
                <a:ea typeface="Times New Roman"/>
                <a:cs typeface="Times New Roman" panose="02020603050405020304" pitchFamily="18" charset="0"/>
              </a:endParaRPr>
            </a:p>
            <a:p>
              <a:pPr algn="ctr" defTabSz="981050" fontAlgn="base">
                <a:spcBef>
                  <a:spcPct val="0"/>
                </a:spcBef>
                <a:spcAft>
                  <a:spcPct val="0"/>
                </a:spcAft>
              </a:pPr>
              <a:r>
                <a:rPr lang="fr-FR" sz="800" b="1" dirty="0">
                  <a:solidFill>
                    <a:srgbClr val="002060"/>
                  </a:solidFill>
                  <a:latin typeface="Century Gothic" panose="020B0502020202020204" pitchFamily="34" charset="0"/>
                  <a:ea typeface="Times New Roman"/>
                  <a:cs typeface="Times New Roman" panose="02020603050405020304" pitchFamily="18" charset="0"/>
                </a:rPr>
                <a:t>Souscriptions / Rachats quotidiens </a:t>
              </a:r>
            </a:p>
            <a:p>
              <a:pPr algn="ctr" defTabSz="981050" fontAlgn="base">
                <a:spcBef>
                  <a:spcPct val="0"/>
                </a:spcBef>
                <a:spcAft>
                  <a:spcPct val="0"/>
                </a:spcAft>
              </a:pPr>
              <a:r>
                <a:rPr lang="fr-FR" sz="800" dirty="0">
                  <a:solidFill>
                    <a:srgbClr val="002060"/>
                  </a:solidFill>
                  <a:latin typeface="Century Gothic" panose="020B0502020202020204" pitchFamily="34" charset="0"/>
                  <a:ea typeface="Times New Roman"/>
                  <a:cs typeface="Times New Roman" panose="02020603050405020304" pitchFamily="18" charset="0"/>
                </a:rPr>
                <a:t>avant 16h CET 2 jours ouvrés (Luxembourg) avant le jour de valorisation (J-2)</a:t>
              </a:r>
            </a:p>
            <a:p>
              <a:pPr algn="ctr" defTabSz="981050" fontAlgn="base">
                <a:spcBef>
                  <a:spcPct val="0"/>
                </a:spcBef>
                <a:spcAft>
                  <a:spcPct val="0"/>
                </a:spcAft>
              </a:pPr>
              <a:endParaRPr lang="fr-FR" sz="200" dirty="0">
                <a:solidFill>
                  <a:srgbClr val="002060"/>
                </a:solidFill>
                <a:latin typeface="Century Gothic" panose="020B0502020202020204" pitchFamily="34" charset="0"/>
                <a:ea typeface="Times New Roman"/>
                <a:cs typeface="Times New Roman" panose="02020603050405020304" pitchFamily="18" charset="0"/>
              </a:endParaRPr>
            </a:p>
            <a:p>
              <a:pPr algn="ctr" defTabSz="981050" fontAlgn="base">
                <a:spcBef>
                  <a:spcPct val="0"/>
                </a:spcBef>
                <a:spcAft>
                  <a:spcPct val="0"/>
                </a:spcAft>
              </a:pPr>
              <a:r>
                <a:rPr lang="fr-FR" sz="800" dirty="0">
                  <a:solidFill>
                    <a:srgbClr val="002060"/>
                  </a:solidFill>
                  <a:latin typeface="Century Gothic" panose="020B0502020202020204" pitchFamily="34" charset="0"/>
                  <a:ea typeface="Times New Roman"/>
                  <a:cs typeface="Times New Roman" panose="02020603050405020304" pitchFamily="18" charset="0"/>
                </a:rPr>
                <a:t>Ordres exécutés sur la VL calculée 1 jour avant le jour de valorisation (J-1)</a:t>
              </a:r>
            </a:p>
            <a:p>
              <a:pPr algn="ctr" defTabSz="981050" fontAlgn="base">
                <a:spcBef>
                  <a:spcPct val="0"/>
                </a:spcBef>
                <a:spcAft>
                  <a:spcPct val="0"/>
                </a:spcAft>
              </a:pPr>
              <a:r>
                <a:rPr lang="fr-FR" sz="800" dirty="0">
                  <a:solidFill>
                    <a:srgbClr val="002060"/>
                  </a:solidFill>
                  <a:latin typeface="Century Gothic" panose="020B0502020202020204" pitchFamily="34" charset="0"/>
                  <a:ea typeface="Times New Roman"/>
                  <a:cs typeface="Times New Roman" panose="02020603050405020304" pitchFamily="18" charset="0"/>
                </a:rPr>
                <a:t>Règlement 1 jour ouvré (J+1) après le jour de valorisation</a:t>
              </a:r>
            </a:p>
            <a:p>
              <a:pPr algn="ctr" defTabSz="981050" fontAlgn="base">
                <a:spcBef>
                  <a:spcPct val="0"/>
                </a:spcBef>
                <a:spcAft>
                  <a:spcPct val="0"/>
                </a:spcAft>
              </a:pPr>
              <a:endParaRPr lang="fr-FR" sz="800" dirty="0">
                <a:solidFill>
                  <a:srgbClr val="002060"/>
                </a:solidFill>
                <a:latin typeface="Century Gothic" panose="020B0502020202020204" pitchFamily="34" charset="0"/>
                <a:cs typeface="Times New Roman" panose="02020603050405020304" pitchFamily="18" charset="0"/>
              </a:endParaRPr>
            </a:p>
            <a:p>
              <a:pPr algn="ctr" defTabSz="981050"/>
              <a:r>
                <a:rPr lang="fr-FR" sz="800" b="1" dirty="0">
                  <a:solidFill>
                    <a:srgbClr val="002060"/>
                  </a:solidFill>
                  <a:latin typeface="Century Gothic" panose="020B0502020202020204" pitchFamily="34" charset="0"/>
                  <a:cs typeface="Times New Roman" panose="02020603050405020304" pitchFamily="18" charset="0"/>
                </a:rPr>
                <a:t>Agent de transfert</a:t>
              </a:r>
            </a:p>
            <a:p>
              <a:pPr algn="ctr" defTabSz="981050"/>
              <a:r>
                <a:rPr lang="fr-FR" sz="800" dirty="0" err="1">
                  <a:solidFill>
                    <a:srgbClr val="002060"/>
                  </a:solidFill>
                  <a:latin typeface="Century Gothic" panose="020B0502020202020204" pitchFamily="34" charset="0"/>
                  <a:cs typeface="Times New Roman" panose="02020603050405020304" pitchFamily="18" charset="0"/>
                </a:rPr>
                <a:t>Northern</a:t>
              </a:r>
              <a:r>
                <a:rPr lang="fr-FR" sz="800" dirty="0">
                  <a:solidFill>
                    <a:srgbClr val="002060"/>
                  </a:solidFill>
                  <a:latin typeface="Century Gothic" panose="020B0502020202020204" pitchFamily="34" charset="0"/>
                  <a:cs typeface="Times New Roman" panose="02020603050405020304" pitchFamily="18" charset="0"/>
                </a:rPr>
                <a:t> Trust Global Services SE</a:t>
              </a:r>
            </a:p>
            <a:p>
              <a:pPr algn="ctr"/>
              <a:r>
                <a:rPr lang="fr-FR" sz="800" dirty="0">
                  <a:solidFill>
                    <a:srgbClr val="002060"/>
                  </a:solidFill>
                  <a:latin typeface="Century Gothic" panose="020B0502020202020204" pitchFamily="34" charset="0"/>
                  <a:cs typeface="Times New Roman" panose="02020603050405020304" pitchFamily="18" charset="0"/>
                </a:rPr>
                <a:t>10 rue du Château d’Eau, L-3364 </a:t>
              </a:r>
              <a:r>
                <a:rPr lang="fr-FR" sz="800" dirty="0" err="1">
                  <a:solidFill>
                    <a:srgbClr val="002060"/>
                  </a:solidFill>
                  <a:latin typeface="Century Gothic" panose="020B0502020202020204" pitchFamily="34" charset="0"/>
                  <a:cs typeface="Times New Roman" panose="02020603050405020304" pitchFamily="18" charset="0"/>
                </a:rPr>
                <a:t>Leudelange</a:t>
              </a:r>
              <a:r>
                <a:rPr lang="fr-FR" sz="800" dirty="0">
                  <a:solidFill>
                    <a:srgbClr val="002060"/>
                  </a:solidFill>
                  <a:latin typeface="Century Gothic" panose="020B0502020202020204" pitchFamily="34" charset="0"/>
                  <a:cs typeface="Times New Roman" panose="02020603050405020304" pitchFamily="18" charset="0"/>
                </a:rPr>
                <a:t> Luxembourg</a:t>
              </a:r>
            </a:p>
            <a:p>
              <a:endParaRPr lang="fr-FR" sz="800" dirty="0">
                <a:solidFill>
                  <a:srgbClr val="002060"/>
                </a:solidFill>
                <a:latin typeface="Century Gothic" panose="020B0502020202020204" pitchFamily="34" charset="0"/>
                <a:cs typeface="Times New Roman" panose="02020603050405020304" pitchFamily="18" charset="0"/>
              </a:endParaRPr>
            </a:p>
            <a:p>
              <a:pPr algn="ctr"/>
              <a:r>
                <a:rPr lang="en-GB" sz="800" b="1" dirty="0" err="1">
                  <a:solidFill>
                    <a:srgbClr val="002060"/>
                  </a:solidFill>
                  <a:latin typeface="Century Gothic" panose="020B0502020202020204" pitchFamily="34" charset="0"/>
                  <a:cs typeface="Times New Roman" panose="02020603050405020304" pitchFamily="18" charset="0"/>
                </a:rPr>
                <a:t>Ordres</a:t>
              </a:r>
              <a:r>
                <a:rPr lang="en-GB" sz="800" b="1" dirty="0">
                  <a:solidFill>
                    <a:srgbClr val="002060"/>
                  </a:solidFill>
                  <a:latin typeface="Century Gothic" panose="020B0502020202020204" pitchFamily="34" charset="0"/>
                  <a:cs typeface="Times New Roman" panose="02020603050405020304" pitchFamily="18" charset="0"/>
                </a:rPr>
                <a:t> à </a:t>
              </a:r>
              <a:r>
                <a:rPr lang="en-GB" sz="800" b="1" dirty="0" err="1">
                  <a:solidFill>
                    <a:srgbClr val="002060"/>
                  </a:solidFill>
                  <a:latin typeface="Century Gothic" panose="020B0502020202020204" pitchFamily="34" charset="0"/>
                  <a:cs typeface="Times New Roman" panose="02020603050405020304" pitchFamily="18" charset="0"/>
                </a:rPr>
                <a:t>envoyer</a:t>
              </a:r>
              <a:r>
                <a:rPr lang="en-GB" sz="800" b="1" dirty="0">
                  <a:solidFill>
                    <a:srgbClr val="002060"/>
                  </a:solidFill>
                  <a:latin typeface="Century Gothic" panose="020B0502020202020204" pitchFamily="34" charset="0"/>
                  <a:cs typeface="Times New Roman" panose="02020603050405020304" pitchFamily="18" charset="0"/>
                </a:rPr>
                <a:t> via: </a:t>
              </a:r>
              <a:endParaRPr lang="fr-BE" sz="800" b="1" dirty="0">
                <a:solidFill>
                  <a:srgbClr val="002060"/>
                </a:solidFill>
                <a:latin typeface="Century Gothic" panose="020B0502020202020204" pitchFamily="34" charset="0"/>
                <a:cs typeface="Times New Roman" panose="02020603050405020304" pitchFamily="18" charset="0"/>
              </a:endParaRPr>
            </a:p>
            <a:p>
              <a:pPr lvl="0" algn="ctr"/>
              <a:r>
                <a:rPr lang="en-GB" sz="800" dirty="0">
                  <a:solidFill>
                    <a:srgbClr val="002060"/>
                  </a:solidFill>
                  <a:latin typeface="Century Gothic" panose="020B0502020202020204" pitchFamily="34" charset="0"/>
                  <a:cs typeface="Times New Roman" panose="02020603050405020304" pitchFamily="18" charset="0"/>
                </a:rPr>
                <a:t>SWIFT: UBSFLULLXXX</a:t>
              </a:r>
            </a:p>
            <a:p>
              <a:pPr lvl="0" algn="ctr"/>
              <a:r>
                <a:rPr lang="fr-BE" sz="800" dirty="0">
                  <a:solidFill>
                    <a:srgbClr val="002060"/>
                  </a:solidFill>
                  <a:latin typeface="Century Gothic" panose="020B0502020202020204" pitchFamily="34" charset="0"/>
                  <a:cs typeface="Times New Roman" panose="02020603050405020304" pitchFamily="18" charset="0"/>
                </a:rPr>
                <a:t>FAX : 00352 441010 6417/6418</a:t>
              </a:r>
            </a:p>
            <a:p>
              <a:pPr lvl="0" algn="ctr"/>
              <a:endParaRPr lang="fr-BE" sz="800" dirty="0">
                <a:solidFill>
                  <a:srgbClr val="002060"/>
                </a:solidFill>
                <a:latin typeface="Century Gothic" panose="020B0502020202020204" pitchFamily="34" charset="0"/>
                <a:cs typeface="Times New Roman" panose="02020603050405020304" pitchFamily="18" charset="0"/>
              </a:endParaRPr>
            </a:p>
            <a:p>
              <a:pPr algn="ctr" defTabSz="981050" fontAlgn="base">
                <a:spcBef>
                  <a:spcPct val="0"/>
                </a:spcBef>
                <a:spcAft>
                  <a:spcPct val="0"/>
                </a:spcAft>
              </a:pPr>
              <a:endParaRPr lang="fr-FR" sz="800" dirty="0">
                <a:solidFill>
                  <a:srgbClr val="002060"/>
                </a:solidFill>
                <a:latin typeface="Times New Roman" panose="02020603050405020304" pitchFamily="18" charset="0"/>
                <a:cs typeface="Times New Roman" panose="02020603050405020304" pitchFamily="18" charset="0"/>
              </a:endParaRPr>
            </a:p>
          </p:txBody>
        </p:sp>
        <p:sp>
          <p:nvSpPr>
            <p:cNvPr id="55" name="Rectangle 54">
              <a:extLst>
                <a:ext uri="{FF2B5EF4-FFF2-40B4-BE49-F238E27FC236}">
                  <a16:creationId xmlns:a16="http://schemas.microsoft.com/office/drawing/2014/main" id="{5F70EC9A-BABA-8B88-37C3-1FF62ADAAE37}"/>
                </a:ext>
              </a:extLst>
            </p:cNvPr>
            <p:cNvSpPr/>
            <p:nvPr/>
          </p:nvSpPr>
          <p:spPr>
            <a:xfrm>
              <a:off x="3890602" y="7039461"/>
              <a:ext cx="3117157" cy="461665"/>
            </a:xfrm>
            <a:prstGeom prst="rect">
              <a:avLst/>
            </a:prstGeom>
          </p:spPr>
          <p:txBody>
            <a:bodyPr wrap="square">
              <a:spAutoFit/>
            </a:bodyPr>
            <a:lstStyle/>
            <a:p>
              <a:pPr algn="ctr"/>
              <a:r>
                <a:rPr lang="fr-FR" sz="800" b="1" dirty="0">
                  <a:solidFill>
                    <a:srgbClr val="002060"/>
                  </a:solidFill>
                  <a:latin typeface="Century Gothic" panose="020B0502020202020204" pitchFamily="34" charset="0"/>
                  <a:ea typeface="Times New Roman"/>
                  <a:cs typeface="Times New Roman" panose="02020603050405020304" pitchFamily="18" charset="0"/>
                </a:rPr>
                <a:t>Toute question concernant les souscriptions et les rachats peut être adressée par courrier électronique à :</a:t>
              </a:r>
            </a:p>
            <a:p>
              <a:pPr algn="ctr"/>
              <a:r>
                <a:rPr lang="fr-FR" sz="800" u="sng" dirty="0">
                  <a:solidFill>
                    <a:srgbClr val="002060"/>
                  </a:solidFill>
                  <a:latin typeface="Century Gothic" panose="020B0502020202020204" pitchFamily="34" charset="0"/>
                  <a:ea typeface="Times New Roman"/>
                  <a:cs typeface="Times New Roman" panose="02020603050405020304" pitchFamily="18" charset="0"/>
                </a:rPr>
                <a:t> SH-UBSFSL-Transferagent@ubs.com</a:t>
              </a:r>
            </a:p>
          </p:txBody>
        </p:sp>
      </p:grpSp>
      <p:graphicFrame>
        <p:nvGraphicFramePr>
          <p:cNvPr id="2" name="Tableau 1">
            <a:extLst>
              <a:ext uri="{FF2B5EF4-FFF2-40B4-BE49-F238E27FC236}">
                <a16:creationId xmlns:a16="http://schemas.microsoft.com/office/drawing/2014/main" id="{02228E26-D70A-D9F4-1DAD-925ABB1EB965}"/>
              </a:ext>
            </a:extLst>
          </p:cNvPr>
          <p:cNvGraphicFramePr>
            <a:graphicFrameLocks noGrp="1"/>
          </p:cNvGraphicFramePr>
          <p:nvPr>
            <p:extLst>
              <p:ext uri="{D42A27DB-BD31-4B8C-83A1-F6EECF244321}">
                <p14:modId xmlns:p14="http://schemas.microsoft.com/office/powerpoint/2010/main" val="2169503603"/>
              </p:ext>
            </p:extLst>
          </p:nvPr>
        </p:nvGraphicFramePr>
        <p:xfrm>
          <a:off x="240008" y="1416386"/>
          <a:ext cx="1934107" cy="150344"/>
        </p:xfrm>
        <a:graphic>
          <a:graphicData uri="http://schemas.openxmlformats.org/drawingml/2006/table">
            <a:tbl>
              <a:tblPr firstRow="1" firstCol="1" bandRow="1">
                <a:tableStyleId>{5C22544A-7EE6-4342-B048-85BDC9FD1C3A}</a:tableStyleId>
              </a:tblPr>
              <a:tblGrid>
                <a:gridCol w="276301">
                  <a:extLst>
                    <a:ext uri="{9D8B030D-6E8A-4147-A177-3AD203B41FA5}">
                      <a16:colId xmlns:a16="http://schemas.microsoft.com/office/drawing/2014/main" val="2606767155"/>
                    </a:ext>
                  </a:extLst>
                </a:gridCol>
                <a:gridCol w="276301">
                  <a:extLst>
                    <a:ext uri="{9D8B030D-6E8A-4147-A177-3AD203B41FA5}">
                      <a16:colId xmlns:a16="http://schemas.microsoft.com/office/drawing/2014/main" val="1873409285"/>
                    </a:ext>
                  </a:extLst>
                </a:gridCol>
                <a:gridCol w="276301">
                  <a:extLst>
                    <a:ext uri="{9D8B030D-6E8A-4147-A177-3AD203B41FA5}">
                      <a16:colId xmlns:a16="http://schemas.microsoft.com/office/drawing/2014/main" val="1320069144"/>
                    </a:ext>
                  </a:extLst>
                </a:gridCol>
                <a:gridCol w="276301">
                  <a:extLst>
                    <a:ext uri="{9D8B030D-6E8A-4147-A177-3AD203B41FA5}">
                      <a16:colId xmlns:a16="http://schemas.microsoft.com/office/drawing/2014/main" val="3479854451"/>
                    </a:ext>
                  </a:extLst>
                </a:gridCol>
                <a:gridCol w="276301">
                  <a:extLst>
                    <a:ext uri="{9D8B030D-6E8A-4147-A177-3AD203B41FA5}">
                      <a16:colId xmlns:a16="http://schemas.microsoft.com/office/drawing/2014/main" val="646025011"/>
                    </a:ext>
                  </a:extLst>
                </a:gridCol>
                <a:gridCol w="276301">
                  <a:extLst>
                    <a:ext uri="{9D8B030D-6E8A-4147-A177-3AD203B41FA5}">
                      <a16:colId xmlns:a16="http://schemas.microsoft.com/office/drawing/2014/main" val="2537323196"/>
                    </a:ext>
                  </a:extLst>
                </a:gridCol>
                <a:gridCol w="276301">
                  <a:extLst>
                    <a:ext uri="{9D8B030D-6E8A-4147-A177-3AD203B41FA5}">
                      <a16:colId xmlns:a16="http://schemas.microsoft.com/office/drawing/2014/main" val="522466759"/>
                    </a:ext>
                  </a:extLst>
                </a:gridCol>
              </a:tblGrid>
              <a:tr h="150344">
                <a:tc>
                  <a:txBody>
                    <a:bodyPr/>
                    <a:lstStyle/>
                    <a:p>
                      <a:pPr algn="ctr">
                        <a:lnSpc>
                          <a:spcPct val="115000"/>
                        </a:lnSpc>
                        <a:spcAft>
                          <a:spcPts val="0"/>
                        </a:spcAft>
                      </a:pPr>
                      <a:r>
                        <a:rPr lang="fr-FR" sz="900" dirty="0">
                          <a:solidFill>
                            <a:srgbClr val="283751"/>
                          </a:solidFill>
                          <a:effectLst/>
                          <a:latin typeface="Trebuchet MS" panose="020B0603020202020204" pitchFamily="34" charset="0"/>
                        </a:rPr>
                        <a:t>1</a:t>
                      </a:r>
                      <a:endParaRPr lang="fr-FR" sz="900" dirty="0">
                        <a:solidFill>
                          <a:srgbClr val="283751"/>
                        </a:solidFill>
                        <a:effectLst/>
                        <a:latin typeface="Trebuchet MS" panose="020B0603020202020204"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B260"/>
                    </a:solidFill>
                  </a:tcPr>
                </a:tc>
                <a:tc>
                  <a:txBody>
                    <a:bodyPr/>
                    <a:lstStyle/>
                    <a:p>
                      <a:pPr algn="ctr">
                        <a:lnSpc>
                          <a:spcPct val="115000"/>
                        </a:lnSpc>
                        <a:spcAft>
                          <a:spcPts val="0"/>
                        </a:spcAft>
                      </a:pPr>
                      <a:r>
                        <a:rPr lang="fr-FR" sz="900" dirty="0">
                          <a:solidFill>
                            <a:schemeClr val="tx1"/>
                          </a:solidFill>
                          <a:effectLst/>
                          <a:latin typeface="Trebuchet MS" panose="020B0603020202020204" pitchFamily="34" charset="0"/>
                        </a:rPr>
                        <a:t>2</a:t>
                      </a:r>
                      <a:endParaRPr lang="fr-FR" sz="900" dirty="0">
                        <a:solidFill>
                          <a:schemeClr val="tx1"/>
                        </a:solidFill>
                        <a:effectLst/>
                        <a:latin typeface="Trebuchet MS" panose="020B0603020202020204"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B260"/>
                    </a:solidFill>
                  </a:tcPr>
                </a:tc>
                <a:tc>
                  <a:txBody>
                    <a:bodyPr/>
                    <a:lstStyle/>
                    <a:p>
                      <a:pPr marL="0" algn="ctr" defTabSz="981317" rtl="0" eaLnBrk="1" latinLnBrk="0" hangingPunct="1">
                        <a:lnSpc>
                          <a:spcPct val="115000"/>
                        </a:lnSpc>
                        <a:spcAft>
                          <a:spcPts val="0"/>
                        </a:spcAft>
                      </a:pPr>
                      <a:r>
                        <a:rPr lang="fr-FR" sz="900" b="1" kern="1200" dirty="0">
                          <a:solidFill>
                            <a:schemeClr val="bg1"/>
                          </a:solidFill>
                          <a:effectLst/>
                          <a:latin typeface="Trebuchet MS" panose="020B0603020202020204" pitchFamily="34" charset="0"/>
                          <a:ea typeface="+mn-ea"/>
                          <a:cs typeface="+mn-cs"/>
                        </a:rPr>
                        <a:t>3</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tc>
                  <a:txBody>
                    <a:bodyPr/>
                    <a:lstStyle/>
                    <a:p>
                      <a:pPr algn="ctr">
                        <a:lnSpc>
                          <a:spcPct val="115000"/>
                        </a:lnSpc>
                        <a:spcAft>
                          <a:spcPts val="0"/>
                        </a:spcAft>
                      </a:pPr>
                      <a:r>
                        <a:rPr lang="fr-FR" sz="900" b="1" kern="1200" dirty="0">
                          <a:solidFill>
                            <a:srgbClr val="283751"/>
                          </a:solidFill>
                          <a:effectLst/>
                          <a:latin typeface="Trebuchet MS" panose="020B0603020202020204" pitchFamily="34" charset="0"/>
                          <a:ea typeface="+mn-ea"/>
                          <a:cs typeface="+mn-cs"/>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B260"/>
                    </a:solidFill>
                  </a:tcPr>
                </a:tc>
                <a:tc>
                  <a:txBody>
                    <a:bodyPr/>
                    <a:lstStyle/>
                    <a:p>
                      <a:pPr algn="ctr">
                        <a:lnSpc>
                          <a:spcPct val="115000"/>
                        </a:lnSpc>
                        <a:spcAft>
                          <a:spcPts val="0"/>
                        </a:spcAft>
                      </a:pPr>
                      <a:r>
                        <a:rPr lang="fr-FR" sz="900" b="1" dirty="0">
                          <a:solidFill>
                            <a:srgbClr val="283751"/>
                          </a:solidFill>
                          <a:effectLst/>
                          <a:latin typeface="Trebuchet MS" panose="020B0603020202020204" pitchFamily="34" charset="0"/>
                        </a:rPr>
                        <a:t>5</a:t>
                      </a:r>
                      <a:endParaRPr lang="fr-FR" sz="900" b="1" dirty="0">
                        <a:solidFill>
                          <a:srgbClr val="283751"/>
                        </a:solidFill>
                        <a:effectLst/>
                        <a:latin typeface="Trebuchet MS" panose="020B0603020202020204" pitchFamily="34" charset="0"/>
                        <a:ea typeface="+mn-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B260"/>
                    </a:solidFill>
                  </a:tcPr>
                </a:tc>
                <a:tc>
                  <a:txBody>
                    <a:bodyPr/>
                    <a:lstStyle/>
                    <a:p>
                      <a:pPr algn="ctr">
                        <a:lnSpc>
                          <a:spcPct val="115000"/>
                        </a:lnSpc>
                        <a:spcAft>
                          <a:spcPts val="0"/>
                        </a:spcAft>
                      </a:pPr>
                      <a:r>
                        <a:rPr lang="fr-FR" sz="900" dirty="0">
                          <a:solidFill>
                            <a:srgbClr val="283751"/>
                          </a:solidFill>
                          <a:effectLst/>
                          <a:latin typeface="Trebuchet MS" panose="020B0603020202020204" pitchFamily="34" charset="0"/>
                        </a:rPr>
                        <a:t>6</a:t>
                      </a:r>
                      <a:endParaRPr lang="fr-FR" sz="900" dirty="0">
                        <a:solidFill>
                          <a:srgbClr val="283751"/>
                        </a:solidFill>
                        <a:effectLst/>
                        <a:latin typeface="Trebuchet MS" panose="020B0603020202020204"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B260"/>
                    </a:solidFill>
                  </a:tcPr>
                </a:tc>
                <a:tc>
                  <a:txBody>
                    <a:bodyPr/>
                    <a:lstStyle/>
                    <a:p>
                      <a:pPr algn="ctr">
                        <a:lnSpc>
                          <a:spcPct val="115000"/>
                        </a:lnSpc>
                        <a:spcAft>
                          <a:spcPts val="0"/>
                        </a:spcAft>
                      </a:pPr>
                      <a:r>
                        <a:rPr lang="fr-FR" sz="900" dirty="0">
                          <a:solidFill>
                            <a:srgbClr val="283751"/>
                          </a:solidFill>
                          <a:effectLst/>
                          <a:latin typeface="Trebuchet MS" panose="020B0603020202020204" pitchFamily="34" charset="0"/>
                        </a:rPr>
                        <a:t>7</a:t>
                      </a:r>
                      <a:endParaRPr lang="fr-FR" sz="900" dirty="0">
                        <a:solidFill>
                          <a:srgbClr val="283751"/>
                        </a:solidFill>
                        <a:effectLst/>
                        <a:latin typeface="Trebuchet MS" panose="020B0603020202020204"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B260"/>
                    </a:solidFill>
                  </a:tcPr>
                </a:tc>
                <a:extLst>
                  <a:ext uri="{0D108BD9-81ED-4DB2-BD59-A6C34878D82A}">
                    <a16:rowId xmlns:a16="http://schemas.microsoft.com/office/drawing/2014/main" val="4027610549"/>
                  </a:ext>
                </a:extLst>
              </a:tr>
            </a:tbl>
          </a:graphicData>
        </a:graphic>
      </p:graphicFrame>
    </p:spTree>
    <p:extLst>
      <p:ext uri="{BB962C8B-B14F-4D97-AF65-F5344CB8AC3E}">
        <p14:creationId xmlns:p14="http://schemas.microsoft.com/office/powerpoint/2010/main" val="328878553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AEDF30F-DE71-4343-8D45-954902B5FFE0}">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1417</TotalTime>
  <Words>1231</Words>
  <Application>Microsoft Office PowerPoint</Application>
  <PresentationFormat>Personnalisé</PresentationFormat>
  <Paragraphs>224</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Century Gothic</vt:lpstr>
      <vt:lpstr>Times New Roman</vt:lpstr>
      <vt:lpstr>Trebuchet MS</vt:lpstr>
      <vt:lpstr>Wingdings</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Utilisateur Windows</dc:creator>
  <cp:lastModifiedBy>Mathis Becuwe</cp:lastModifiedBy>
  <cp:revision>1818</cp:revision>
  <cp:lastPrinted>2022-10-19T13:49:35Z</cp:lastPrinted>
  <dcterms:created xsi:type="dcterms:W3CDTF">2009-09-02T08:23:36Z</dcterms:created>
  <dcterms:modified xsi:type="dcterms:W3CDTF">2023-03-22T11:03:42Z</dcterms:modified>
</cp:coreProperties>
</file>